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349" r:id="rId2"/>
    <p:sldId id="338" r:id="rId3"/>
    <p:sldId id="339" r:id="rId4"/>
    <p:sldId id="340" r:id="rId5"/>
    <p:sldId id="363" r:id="rId6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175"/>
    <a:srgbClr val="DA515D"/>
    <a:srgbClr val="939598"/>
    <a:srgbClr val="777877"/>
    <a:srgbClr val="FFFFFD"/>
    <a:srgbClr val="FFFFFE"/>
    <a:srgbClr val="D2B887"/>
    <a:srgbClr val="49C3B1"/>
    <a:srgbClr val="3F5588"/>
    <a:srgbClr val="3FA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33" autoAdjust="0"/>
    <p:restoredTop sz="95461" autoAdjust="0"/>
  </p:normalViewPr>
  <p:slideViewPr>
    <p:cSldViewPr snapToGrid="0" snapToObjects="1" showGuides="1">
      <p:cViewPr varScale="1">
        <p:scale>
          <a:sx n="77" d="100"/>
          <a:sy n="77" d="100"/>
        </p:scale>
        <p:origin x="1260" y="84"/>
      </p:cViewPr>
      <p:guideLst>
        <p:guide orient="horz" pos="631"/>
        <p:guide pos="4289"/>
        <p:guide orient="horz" pos="62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02/02/2018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501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3" descr="logo_logo dif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605" y="5608423"/>
            <a:ext cx="2578395" cy="124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y Familia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5609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upo 43"/>
          <p:cNvGrpSpPr/>
          <p:nvPr/>
        </p:nvGrpSpPr>
        <p:grpSpPr>
          <a:xfrm>
            <a:off x="212704" y="968955"/>
            <a:ext cx="8718592" cy="5121182"/>
            <a:chOff x="251857" y="1589263"/>
            <a:chExt cx="8718592" cy="5121182"/>
          </a:xfrm>
        </p:grpSpPr>
        <p:sp>
          <p:nvSpPr>
            <p:cNvPr id="45" name="Line 91"/>
            <p:cNvSpPr>
              <a:spLocks noChangeShapeType="1"/>
            </p:cNvSpPr>
            <p:nvPr/>
          </p:nvSpPr>
          <p:spPr bwMode="auto">
            <a:xfrm flipV="1">
              <a:off x="760500" y="3250898"/>
              <a:ext cx="64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46" name="Rectangle 97"/>
            <p:cNvSpPr>
              <a:spLocks noChangeArrowheads="1"/>
            </p:cNvSpPr>
            <p:nvPr/>
          </p:nvSpPr>
          <p:spPr bwMode="auto">
            <a:xfrm>
              <a:off x="3758161" y="1589263"/>
              <a:ext cx="1705984" cy="54066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Director de Infancia y Familia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47" name="Line 99"/>
            <p:cNvSpPr>
              <a:spLocks noChangeShapeType="1"/>
            </p:cNvSpPr>
            <p:nvPr/>
          </p:nvSpPr>
          <p:spPr bwMode="auto">
            <a:xfrm flipH="1" flipV="1">
              <a:off x="4602100" y="2129921"/>
              <a:ext cx="0" cy="11300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48" name="Rectangle 295"/>
            <p:cNvSpPr>
              <a:spLocks noChangeArrowheads="1"/>
            </p:cNvSpPr>
            <p:nvPr/>
          </p:nvSpPr>
          <p:spPr bwMode="auto">
            <a:xfrm>
              <a:off x="2561715" y="2317821"/>
              <a:ext cx="1592106" cy="51711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Asistente </a:t>
              </a:r>
              <a:r>
                <a:rPr lang="es-MX" sz="900" b="1" dirty="0" err="1">
                  <a:latin typeface="+mj-lt"/>
                </a:rPr>
                <a:t>Dir</a:t>
              </a:r>
              <a:r>
                <a:rPr lang="es-MX" sz="900" b="1" dirty="0">
                  <a:latin typeface="+mj-lt"/>
                </a:rPr>
                <a:t> </a:t>
              </a:r>
              <a:r>
                <a:rPr lang="es-MX" sz="900" b="1" dirty="0" err="1">
                  <a:latin typeface="+mj-lt"/>
                </a:rPr>
                <a:t>Inf</a:t>
              </a:r>
              <a:r>
                <a:rPr lang="es-MX" sz="900" b="1" dirty="0">
                  <a:latin typeface="+mj-lt"/>
                </a:rPr>
                <a:t> y </a:t>
              </a:r>
              <a:r>
                <a:rPr lang="es-MX" sz="900" b="1" dirty="0" err="1">
                  <a:latin typeface="+mj-lt"/>
                </a:rPr>
                <a:t>Fam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Secretaria (o)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9" name="Rectangle 303"/>
            <p:cNvSpPr>
              <a:spLocks noChangeArrowheads="1"/>
            </p:cNvSpPr>
            <p:nvPr/>
          </p:nvSpPr>
          <p:spPr bwMode="auto">
            <a:xfrm>
              <a:off x="5027984" y="2467220"/>
              <a:ext cx="1607911" cy="36771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dirty="0">
                <a:latin typeface="+mj-lt"/>
              </a:endParaRPr>
            </a:p>
            <a:p>
              <a:pPr algn="ctr"/>
              <a:endParaRPr lang="es-ES" sz="900" dirty="0">
                <a:latin typeface="+mj-lt"/>
              </a:endParaRPr>
            </a:p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Chofer Infancia y Familia</a:t>
              </a:r>
            </a:p>
            <a:p>
              <a:pPr algn="ctr"/>
              <a:r>
                <a:rPr lang="es-ES" sz="900" dirty="0">
                  <a:latin typeface="+mj-lt"/>
                </a:rPr>
                <a:t>Chofer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  <a:endParaRPr lang="es-ES" sz="900" b="1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0" name="Rectangle 322"/>
            <p:cNvSpPr>
              <a:spLocks noChangeArrowheads="1"/>
            </p:cNvSpPr>
            <p:nvPr/>
          </p:nvSpPr>
          <p:spPr bwMode="auto">
            <a:xfrm>
              <a:off x="6309324" y="3487415"/>
              <a:ext cx="1942560" cy="84090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Casa Club </a:t>
              </a:r>
            </a:p>
            <a:p>
              <a:pPr algn="ctr"/>
              <a:r>
                <a:rPr lang="es-MX" sz="900" b="1" dirty="0">
                  <a:latin typeface="+mj-lt"/>
                </a:rPr>
                <a:t>Programa PAPTI</a:t>
              </a:r>
            </a:p>
            <a:p>
              <a:pPr algn="ctr"/>
              <a:r>
                <a:rPr lang="es-MX" sz="900" b="1" dirty="0">
                  <a:latin typeface="+mj-lt"/>
                </a:rPr>
                <a:t> </a:t>
              </a:r>
              <a:r>
                <a:rPr lang="es-MX" sz="900" dirty="0"/>
                <a:t>Honorarios Asimilables a Sueldo</a:t>
              </a:r>
              <a:br>
                <a:rPr lang="es-MX" sz="900" dirty="0"/>
              </a:br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  <a:p>
              <a:pPr algn="ctr"/>
              <a:endParaRPr lang="es-MX" sz="900" b="1" dirty="0">
                <a:latin typeface="+mj-lt"/>
              </a:endParaRPr>
            </a:p>
          </p:txBody>
        </p:sp>
        <p:sp>
          <p:nvSpPr>
            <p:cNvPr id="51" name="Rectangle 323"/>
            <p:cNvSpPr>
              <a:spLocks noChangeArrowheads="1"/>
            </p:cNvSpPr>
            <p:nvPr/>
          </p:nvSpPr>
          <p:spPr bwMode="auto">
            <a:xfrm>
              <a:off x="5198983" y="5782070"/>
              <a:ext cx="1626595" cy="45345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Maestro Computación PAPTI</a:t>
              </a:r>
            </a:p>
            <a:p>
              <a:pPr algn="ctr"/>
              <a:r>
                <a:rPr lang="es-MX" sz="900" dirty="0"/>
                <a:t>Maestra (o) 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52" name="Rectangle 324"/>
            <p:cNvSpPr>
              <a:spLocks noChangeArrowheads="1"/>
            </p:cNvSpPr>
            <p:nvPr/>
          </p:nvSpPr>
          <p:spPr bwMode="auto">
            <a:xfrm>
              <a:off x="5186594" y="6328087"/>
              <a:ext cx="1667016" cy="38235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Promotor INEA PAPTI</a:t>
              </a:r>
            </a:p>
            <a:p>
              <a:pPr algn="ctr"/>
              <a:r>
                <a:rPr lang="es-MX" sz="900" dirty="0">
                  <a:latin typeface="+mj-lt"/>
                </a:rPr>
                <a:t>Promotor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   </a:t>
              </a:r>
            </a:p>
          </p:txBody>
        </p:sp>
        <p:sp>
          <p:nvSpPr>
            <p:cNvPr id="53" name="Rectangle 326"/>
            <p:cNvSpPr>
              <a:spLocks noChangeArrowheads="1"/>
            </p:cNvSpPr>
            <p:nvPr/>
          </p:nvSpPr>
          <p:spPr bwMode="auto">
            <a:xfrm>
              <a:off x="5213484" y="4457676"/>
              <a:ext cx="1611113" cy="54817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Asistente Casa Club PAPTI</a:t>
              </a:r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Auxiliar Administrativo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54" name="Rectangle 329"/>
            <p:cNvSpPr>
              <a:spLocks noChangeArrowheads="1"/>
            </p:cNvSpPr>
            <p:nvPr/>
          </p:nvSpPr>
          <p:spPr bwMode="auto">
            <a:xfrm>
              <a:off x="7551105" y="4645498"/>
              <a:ext cx="1419344" cy="36035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Vigilante</a:t>
              </a:r>
            </a:p>
            <a:p>
              <a:pPr algn="ctr"/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7551105" y="5142275"/>
              <a:ext cx="1401559" cy="37461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>
                  <a:latin typeface="+mj-lt"/>
                </a:rPr>
                <a:t>Auxiliar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56" name="Line 336"/>
            <p:cNvSpPr>
              <a:spLocks noChangeShapeType="1"/>
            </p:cNvSpPr>
            <p:nvPr/>
          </p:nvSpPr>
          <p:spPr bwMode="auto">
            <a:xfrm>
              <a:off x="6832209" y="4800690"/>
              <a:ext cx="72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7" name="Line 336"/>
            <p:cNvSpPr>
              <a:spLocks noChangeShapeType="1"/>
            </p:cNvSpPr>
            <p:nvPr/>
          </p:nvSpPr>
          <p:spPr bwMode="auto">
            <a:xfrm>
              <a:off x="6853610" y="6419865"/>
              <a:ext cx="698598" cy="136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8" name="Line 336"/>
            <p:cNvSpPr>
              <a:spLocks noChangeShapeType="1"/>
            </p:cNvSpPr>
            <p:nvPr/>
          </p:nvSpPr>
          <p:spPr bwMode="auto">
            <a:xfrm>
              <a:off x="6832209" y="5922486"/>
              <a:ext cx="72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9" name="Line 336"/>
            <p:cNvSpPr>
              <a:spLocks noChangeShapeType="1"/>
            </p:cNvSpPr>
            <p:nvPr/>
          </p:nvSpPr>
          <p:spPr bwMode="auto">
            <a:xfrm>
              <a:off x="6832209" y="5371502"/>
              <a:ext cx="72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0" name="Line 394"/>
            <p:cNvSpPr>
              <a:spLocks noChangeShapeType="1"/>
            </p:cNvSpPr>
            <p:nvPr/>
          </p:nvSpPr>
          <p:spPr bwMode="auto">
            <a:xfrm>
              <a:off x="7192209" y="4328323"/>
              <a:ext cx="0" cy="21056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1" name="Line 337"/>
            <p:cNvSpPr>
              <a:spLocks noChangeShapeType="1"/>
            </p:cNvSpPr>
            <p:nvPr/>
          </p:nvSpPr>
          <p:spPr bwMode="auto">
            <a:xfrm flipV="1">
              <a:off x="4153820" y="2663887"/>
              <a:ext cx="87416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62" name="Rectangle 398"/>
            <p:cNvSpPr>
              <a:spLocks noChangeArrowheads="1"/>
            </p:cNvSpPr>
            <p:nvPr/>
          </p:nvSpPr>
          <p:spPr bwMode="auto">
            <a:xfrm>
              <a:off x="7551105" y="5649508"/>
              <a:ext cx="1419344" cy="43818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Encargado Sala de </a:t>
              </a:r>
            </a:p>
            <a:p>
              <a:pPr algn="ctr"/>
              <a:r>
                <a:rPr lang="es-MX" sz="900" b="1" dirty="0">
                  <a:latin typeface="+mj-lt"/>
                </a:rPr>
                <a:t>Recreo Infantil</a:t>
              </a:r>
            </a:p>
            <a:p>
              <a:pPr algn="ctr"/>
              <a:r>
                <a:rPr lang="es-MX" sz="900" dirty="0">
                  <a:latin typeface="+mj-lt"/>
                </a:rPr>
                <a:t>Encargado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   </a:t>
              </a:r>
            </a:p>
          </p:txBody>
        </p:sp>
        <p:sp>
          <p:nvSpPr>
            <p:cNvPr id="63" name="Rectangle 372"/>
            <p:cNvSpPr>
              <a:spLocks noChangeArrowheads="1"/>
            </p:cNvSpPr>
            <p:nvPr/>
          </p:nvSpPr>
          <p:spPr bwMode="auto">
            <a:xfrm>
              <a:off x="7551105" y="6235528"/>
              <a:ext cx="1404455" cy="39570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>
                  <a:latin typeface="+mj-lt"/>
                  <a:cs typeface="Arial" pitchFamily="34" charset="0"/>
                </a:rPr>
                <a:t> </a:t>
              </a:r>
            </a:p>
          </p:txBody>
        </p:sp>
        <p:sp>
          <p:nvSpPr>
            <p:cNvPr id="65" name="Line 394"/>
            <p:cNvSpPr>
              <a:spLocks noChangeShapeType="1"/>
            </p:cNvSpPr>
            <p:nvPr/>
          </p:nvSpPr>
          <p:spPr bwMode="auto">
            <a:xfrm>
              <a:off x="3074764" y="3259952"/>
              <a:ext cx="0" cy="216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68" name="Line 394"/>
            <p:cNvSpPr>
              <a:spLocks noChangeShapeType="1"/>
            </p:cNvSpPr>
            <p:nvPr/>
          </p:nvSpPr>
          <p:spPr bwMode="auto">
            <a:xfrm>
              <a:off x="7192209" y="3259951"/>
              <a:ext cx="0" cy="216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9" name="Rectangle 23"/>
            <p:cNvSpPr>
              <a:spLocks noChangeArrowheads="1"/>
            </p:cNvSpPr>
            <p:nvPr/>
          </p:nvSpPr>
          <p:spPr bwMode="auto">
            <a:xfrm>
              <a:off x="251857" y="3487414"/>
              <a:ext cx="1478312" cy="84090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Jefe de Servicios </a:t>
              </a: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Familiares</a:t>
              </a:r>
            </a:p>
            <a:p>
              <a:pPr algn="ctr"/>
              <a:r>
                <a:rPr lang="es-MX" sz="900" dirty="0">
                  <a:solidFill>
                    <a:srgbClr val="FF0000"/>
                  </a:solidFill>
                  <a:latin typeface="+mj-lt"/>
                </a:rPr>
                <a:t> </a:t>
              </a:r>
              <a:endParaRPr lang="es-MX" sz="800" dirty="0"/>
            </a:p>
            <a:p>
              <a:pPr algn="ctr"/>
              <a:endParaRPr lang="es-MX" sz="800" dirty="0">
                <a:latin typeface="+mj-lt"/>
              </a:endParaRPr>
            </a:p>
          </p:txBody>
        </p:sp>
        <p:sp>
          <p:nvSpPr>
            <p:cNvPr id="70" name="Line 394"/>
            <p:cNvSpPr>
              <a:spLocks noChangeShapeType="1"/>
            </p:cNvSpPr>
            <p:nvPr/>
          </p:nvSpPr>
          <p:spPr bwMode="auto">
            <a:xfrm>
              <a:off x="769689" y="3259952"/>
              <a:ext cx="0" cy="216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</p:grpSp>
      <p:sp>
        <p:nvSpPr>
          <p:cNvPr id="71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Infancia y Familia</a:t>
            </a:r>
            <a:endParaRPr lang="es-ES" sz="3800" dirty="0">
              <a:solidFill>
                <a:srgbClr val="FF7175"/>
              </a:solidFill>
            </a:endParaRPr>
          </a:p>
        </p:txBody>
      </p:sp>
      <p:sp>
        <p:nvSpPr>
          <p:cNvPr id="74" name="Rectangle 389"/>
          <p:cNvSpPr>
            <a:spLocks noChangeArrowheads="1"/>
          </p:cNvSpPr>
          <p:nvPr/>
        </p:nvSpPr>
        <p:spPr bwMode="auto">
          <a:xfrm>
            <a:off x="486088" y="4331584"/>
            <a:ext cx="1204928" cy="58337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Promotor Servicios</a:t>
            </a:r>
          </a:p>
          <a:p>
            <a:pPr algn="ctr"/>
            <a:r>
              <a:rPr lang="es-MX" sz="900" b="1" dirty="0">
                <a:latin typeface="+mj-lt"/>
              </a:rPr>
              <a:t>Familiares</a:t>
            </a:r>
          </a:p>
          <a:p>
            <a:pPr algn="ctr"/>
            <a:r>
              <a:rPr lang="es-MX" sz="900" dirty="0">
                <a:latin typeface="+mj-lt"/>
              </a:rPr>
              <a:t>Promotor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75" name="Line 394"/>
          <p:cNvSpPr>
            <a:spLocks noChangeShapeType="1"/>
          </p:cNvSpPr>
          <p:nvPr/>
        </p:nvSpPr>
        <p:spPr bwMode="auto">
          <a:xfrm>
            <a:off x="342894" y="3719476"/>
            <a:ext cx="0" cy="91496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76" name="Rectangle 326"/>
          <p:cNvSpPr>
            <a:spLocks noChangeArrowheads="1"/>
          </p:cNvSpPr>
          <p:nvPr/>
        </p:nvSpPr>
        <p:spPr bwMode="auto">
          <a:xfrm>
            <a:off x="5159830" y="4542761"/>
            <a:ext cx="1611114" cy="57270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Auxiliar General </a:t>
            </a:r>
          </a:p>
          <a:p>
            <a:pPr algn="ctr"/>
            <a:r>
              <a:rPr lang="es-MX" sz="900" b="1" dirty="0">
                <a:latin typeface="+mj-lt"/>
              </a:rPr>
              <a:t>Casa Club PAPTI </a:t>
            </a:r>
          </a:p>
          <a:p>
            <a:pPr algn="ctr"/>
            <a:r>
              <a:rPr lang="es-MX" sz="900" dirty="0"/>
              <a:t>Auxiliar Administrativo</a:t>
            </a:r>
            <a:endParaRPr lang="es-ES" sz="900" dirty="0"/>
          </a:p>
          <a:p>
            <a:pPr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36" name="Rectangle 309"/>
          <p:cNvSpPr>
            <a:spLocks noChangeArrowheads="1"/>
          </p:cNvSpPr>
          <p:nvPr/>
        </p:nvSpPr>
        <p:spPr bwMode="auto">
          <a:xfrm>
            <a:off x="2133041" y="2867106"/>
            <a:ext cx="1827686" cy="429847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Jefe de Estancias Infantiles</a:t>
            </a:r>
          </a:p>
          <a:p>
            <a:pPr algn="ctr"/>
            <a:r>
              <a:rPr lang="es-MX" sz="900" dirty="0"/>
              <a:t>Jefe </a:t>
            </a:r>
          </a:p>
        </p:txBody>
      </p:sp>
      <p:sp>
        <p:nvSpPr>
          <p:cNvPr id="37" name="Rectangle 575">
            <a:extLst>
              <a:ext uri="{FF2B5EF4-FFF2-40B4-BE49-F238E27FC236}">
                <a16:creationId xmlns:a16="http://schemas.microsoft.com/office/drawing/2014/main" id="{3C4C3F95-5561-4577-B767-E51454C73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87" y="3845531"/>
            <a:ext cx="1204928" cy="38970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dirty="0">
                <a:latin typeface="+mj-lt"/>
              </a:rPr>
              <a:t>  </a:t>
            </a:r>
            <a:r>
              <a:rPr lang="es-ES" sz="900" b="1" dirty="0">
                <a:latin typeface="+mj-lt"/>
              </a:rPr>
              <a:t>Psicólogo</a:t>
            </a:r>
            <a:endParaRPr lang="es-ES" sz="900" dirty="0"/>
          </a:p>
          <a:p>
            <a:pPr algn="ctr"/>
            <a:r>
              <a:rPr lang="es-ES" sz="900" dirty="0">
                <a:latin typeface="+mj-lt"/>
              </a:rPr>
              <a:t> </a:t>
            </a:r>
            <a:endParaRPr lang="es-MX" sz="900" dirty="0">
              <a:latin typeface="+mj-lt"/>
            </a:endParaRPr>
          </a:p>
        </p:txBody>
      </p:sp>
      <p:sp>
        <p:nvSpPr>
          <p:cNvPr id="38" name="Line 336">
            <a:extLst>
              <a:ext uri="{FF2B5EF4-FFF2-40B4-BE49-F238E27FC236}">
                <a16:creationId xmlns:a16="http://schemas.microsoft.com/office/drawing/2014/main" id="{A4194320-689F-4DC5-AD88-65F5DA6DA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295" y="4031107"/>
            <a:ext cx="14979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39" name="Line 336">
            <a:extLst>
              <a:ext uri="{FF2B5EF4-FFF2-40B4-BE49-F238E27FC236}">
                <a16:creationId xmlns:a16="http://schemas.microsoft.com/office/drawing/2014/main" id="{7EF207B8-7092-4E98-AE08-24D388E0E9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383" y="4634443"/>
            <a:ext cx="14979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40" name="Rectangle 295">
            <a:extLst>
              <a:ext uri="{FF2B5EF4-FFF2-40B4-BE49-F238E27FC236}">
                <a16:creationId xmlns:a16="http://schemas.microsoft.com/office/drawing/2014/main" id="{FA10E56B-A2FD-466F-92F0-F09DD02BB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561" y="2862295"/>
            <a:ext cx="1781775" cy="43465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Supervisor Infancia y Familia</a:t>
            </a:r>
          </a:p>
          <a:p>
            <a:pPr algn="ctr"/>
            <a:r>
              <a:rPr lang="es-MX" sz="900" dirty="0">
                <a:solidFill>
                  <a:srgbClr val="FF0000"/>
                </a:solidFill>
                <a:latin typeface="+mj-lt"/>
              </a:rPr>
              <a:t> </a:t>
            </a:r>
          </a:p>
        </p:txBody>
      </p:sp>
      <p:sp>
        <p:nvSpPr>
          <p:cNvPr id="41" name="Line 394">
            <a:extLst>
              <a:ext uri="{FF2B5EF4-FFF2-40B4-BE49-F238E27FC236}">
                <a16:creationId xmlns:a16="http://schemas.microsoft.com/office/drawing/2014/main" id="{67E837E1-393F-48CC-BEC2-0B0C5740E4A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7441" y="2630590"/>
            <a:ext cx="0" cy="21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41687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upo 70"/>
          <p:cNvGrpSpPr/>
          <p:nvPr/>
        </p:nvGrpSpPr>
        <p:grpSpPr>
          <a:xfrm>
            <a:off x="501041" y="886737"/>
            <a:ext cx="8154444" cy="5546421"/>
            <a:chOff x="163773" y="1380840"/>
            <a:chExt cx="8813271" cy="5363700"/>
          </a:xfrm>
        </p:grpSpPr>
        <p:sp>
          <p:nvSpPr>
            <p:cNvPr id="72" name="Rectangle 396"/>
            <p:cNvSpPr>
              <a:spLocks noChangeArrowheads="1"/>
            </p:cNvSpPr>
            <p:nvPr/>
          </p:nvSpPr>
          <p:spPr bwMode="auto">
            <a:xfrm>
              <a:off x="4785954" y="4783491"/>
              <a:ext cx="1626281" cy="68406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900" b="1" dirty="0">
                  <a:latin typeface="+mj-lt"/>
                </a:rPr>
                <a:t> </a:t>
              </a:r>
            </a:p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4   Niñeras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</p:txBody>
        </p:sp>
        <p:sp>
          <p:nvSpPr>
            <p:cNvPr id="73" name="Rectangle 399"/>
            <p:cNvSpPr>
              <a:spLocks noChangeArrowheads="1"/>
            </p:cNvSpPr>
            <p:nvPr/>
          </p:nvSpPr>
          <p:spPr bwMode="auto">
            <a:xfrm>
              <a:off x="2409275" y="4225456"/>
              <a:ext cx="1572077" cy="65446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 3  Niñera</a:t>
              </a:r>
              <a:r>
                <a:rPr lang="es-MX" sz="900" b="1" dirty="0">
                  <a:latin typeface="+mj-lt"/>
                </a:rPr>
                <a:t> E.I.</a:t>
              </a:r>
            </a:p>
            <a:p>
              <a:pPr algn="ctr"/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74" name="Rectangle 401"/>
            <p:cNvSpPr>
              <a:spLocks noChangeArrowheads="1"/>
            </p:cNvSpPr>
            <p:nvPr/>
          </p:nvSpPr>
          <p:spPr bwMode="auto">
            <a:xfrm>
              <a:off x="2171945" y="3577791"/>
              <a:ext cx="1830192" cy="55650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Administradora Estancia </a:t>
              </a:r>
              <a:r>
                <a:rPr lang="es-MX" sz="900" b="1" dirty="0">
                  <a:latin typeface="+mj-lt"/>
                </a:rPr>
                <a:t>Infantil </a:t>
              </a:r>
            </a:p>
            <a:p>
              <a:pPr algn="ctr"/>
              <a:r>
                <a:rPr lang="es-ES" sz="900" b="1" dirty="0">
                  <a:latin typeface="+mj-lt"/>
                </a:rPr>
                <a:t>Rosario Garza Sada</a:t>
              </a:r>
            </a:p>
            <a:p>
              <a:pPr algn="ctr"/>
              <a:r>
                <a:rPr lang="es-ES" sz="900" dirty="0">
                  <a:latin typeface="+mj-lt"/>
                </a:rPr>
                <a:t>Educadora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</p:txBody>
        </p:sp>
        <p:sp>
          <p:nvSpPr>
            <p:cNvPr id="75" name="Rectangle 402"/>
            <p:cNvSpPr>
              <a:spLocks noChangeArrowheads="1"/>
            </p:cNvSpPr>
            <p:nvPr/>
          </p:nvSpPr>
          <p:spPr bwMode="auto">
            <a:xfrm>
              <a:off x="4785954" y="4224598"/>
              <a:ext cx="1624695" cy="48342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900" b="1" dirty="0">
                  <a:latin typeface="+mj-lt"/>
                </a:rPr>
                <a:t> </a:t>
              </a:r>
            </a:p>
            <a:p>
              <a:pPr algn="ctr"/>
              <a:r>
                <a:rPr lang="es-ES" sz="900" b="1" dirty="0">
                  <a:latin typeface="+mj-lt"/>
                </a:rPr>
                <a:t>2  Educadoras</a:t>
              </a:r>
            </a:p>
            <a:p>
              <a:pPr algn="ctr"/>
              <a:r>
                <a:rPr lang="es-ES" sz="900" dirty="0">
                  <a:latin typeface="+mj-lt"/>
                </a:rPr>
                <a:t> 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</p:txBody>
        </p:sp>
        <p:sp>
          <p:nvSpPr>
            <p:cNvPr id="76" name="Rectangle 404"/>
            <p:cNvSpPr>
              <a:spLocks noChangeArrowheads="1"/>
            </p:cNvSpPr>
            <p:nvPr/>
          </p:nvSpPr>
          <p:spPr bwMode="auto">
            <a:xfrm>
              <a:off x="4613750" y="3577791"/>
              <a:ext cx="1804517" cy="53921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Administrador Estancia Infantil</a:t>
              </a:r>
              <a:r>
                <a:rPr lang="es-ES" sz="900" b="1" dirty="0">
                  <a:latin typeface="+mj-lt"/>
                </a:rPr>
                <a:t> </a:t>
              </a:r>
            </a:p>
            <a:p>
              <a:pPr algn="ctr"/>
              <a:r>
                <a:rPr lang="es-ES" sz="900" b="1" dirty="0">
                  <a:latin typeface="+mj-lt"/>
                </a:rPr>
                <a:t>Fomerrey 45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</p:txBody>
        </p:sp>
        <p:sp>
          <p:nvSpPr>
            <p:cNvPr id="77" name="Line 416"/>
            <p:cNvSpPr>
              <a:spLocks noChangeShapeType="1"/>
            </p:cNvSpPr>
            <p:nvPr/>
          </p:nvSpPr>
          <p:spPr bwMode="auto">
            <a:xfrm>
              <a:off x="5505965" y="3369243"/>
              <a:ext cx="0" cy="209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8" name="Line 418"/>
            <p:cNvSpPr>
              <a:spLocks noChangeShapeType="1"/>
            </p:cNvSpPr>
            <p:nvPr/>
          </p:nvSpPr>
          <p:spPr bwMode="auto">
            <a:xfrm flipH="1">
              <a:off x="4138514" y="3795487"/>
              <a:ext cx="0" cy="2806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9" name="Line 419"/>
            <p:cNvSpPr>
              <a:spLocks noChangeShapeType="1"/>
            </p:cNvSpPr>
            <p:nvPr/>
          </p:nvSpPr>
          <p:spPr bwMode="auto">
            <a:xfrm>
              <a:off x="3978458" y="5119933"/>
              <a:ext cx="16005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0" name="Line 420"/>
            <p:cNvSpPr>
              <a:spLocks noChangeShapeType="1"/>
            </p:cNvSpPr>
            <p:nvPr/>
          </p:nvSpPr>
          <p:spPr bwMode="auto">
            <a:xfrm>
              <a:off x="3990290" y="4479214"/>
              <a:ext cx="13869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1" name="Line 421"/>
            <p:cNvSpPr>
              <a:spLocks noChangeShapeType="1"/>
            </p:cNvSpPr>
            <p:nvPr/>
          </p:nvSpPr>
          <p:spPr bwMode="auto">
            <a:xfrm>
              <a:off x="3999816" y="3801871"/>
              <a:ext cx="13869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2" name="Line 422"/>
            <p:cNvSpPr>
              <a:spLocks noChangeShapeType="1"/>
            </p:cNvSpPr>
            <p:nvPr/>
          </p:nvSpPr>
          <p:spPr bwMode="auto">
            <a:xfrm>
              <a:off x="7914008" y="3367463"/>
              <a:ext cx="0" cy="21045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3" name="Line 423"/>
            <p:cNvSpPr>
              <a:spLocks noChangeShapeType="1"/>
            </p:cNvSpPr>
            <p:nvPr/>
          </p:nvSpPr>
          <p:spPr bwMode="auto">
            <a:xfrm>
              <a:off x="6412234" y="4394233"/>
              <a:ext cx="140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4" name="Line 424"/>
            <p:cNvSpPr>
              <a:spLocks noChangeShapeType="1"/>
            </p:cNvSpPr>
            <p:nvPr/>
          </p:nvSpPr>
          <p:spPr bwMode="auto">
            <a:xfrm>
              <a:off x="6410647" y="5073929"/>
              <a:ext cx="13760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5" name="Rectangle 425"/>
            <p:cNvSpPr>
              <a:spLocks noChangeArrowheads="1"/>
            </p:cNvSpPr>
            <p:nvPr/>
          </p:nvSpPr>
          <p:spPr bwMode="auto">
            <a:xfrm>
              <a:off x="2418814" y="5422301"/>
              <a:ext cx="1559353" cy="38229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Educadora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86" name="Line 610"/>
            <p:cNvSpPr>
              <a:spLocks noChangeShapeType="1"/>
            </p:cNvSpPr>
            <p:nvPr/>
          </p:nvSpPr>
          <p:spPr bwMode="auto">
            <a:xfrm>
              <a:off x="3046566" y="3386359"/>
              <a:ext cx="0" cy="2042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7" name="Line 418"/>
            <p:cNvSpPr>
              <a:spLocks noChangeShapeType="1"/>
            </p:cNvSpPr>
            <p:nvPr/>
          </p:nvSpPr>
          <p:spPr bwMode="auto">
            <a:xfrm>
              <a:off x="6533590" y="3878573"/>
              <a:ext cx="15614" cy="24223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8" name="Line 423"/>
            <p:cNvSpPr>
              <a:spLocks noChangeShapeType="1"/>
            </p:cNvSpPr>
            <p:nvPr/>
          </p:nvSpPr>
          <p:spPr bwMode="auto">
            <a:xfrm flipV="1">
              <a:off x="6408552" y="3887051"/>
              <a:ext cx="1346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9" name="Line 42"/>
            <p:cNvSpPr>
              <a:spLocks noChangeShapeType="1"/>
            </p:cNvSpPr>
            <p:nvPr/>
          </p:nvSpPr>
          <p:spPr bwMode="auto">
            <a:xfrm>
              <a:off x="4206727" y="2126348"/>
              <a:ext cx="7305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90" name="Rectangle 604"/>
            <p:cNvSpPr>
              <a:spLocks noChangeArrowheads="1"/>
            </p:cNvSpPr>
            <p:nvPr/>
          </p:nvSpPr>
          <p:spPr bwMode="auto">
            <a:xfrm>
              <a:off x="2409275" y="4953619"/>
              <a:ext cx="1564361" cy="40769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2  Enfermera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91" name="Line 608"/>
            <p:cNvSpPr>
              <a:spLocks noChangeShapeType="1"/>
            </p:cNvSpPr>
            <p:nvPr/>
          </p:nvSpPr>
          <p:spPr bwMode="auto">
            <a:xfrm>
              <a:off x="4204149" y="2554790"/>
              <a:ext cx="72324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92" name="Rectangle 246"/>
            <p:cNvSpPr>
              <a:spLocks noChangeArrowheads="1"/>
            </p:cNvSpPr>
            <p:nvPr/>
          </p:nvSpPr>
          <p:spPr bwMode="auto">
            <a:xfrm>
              <a:off x="4927394" y="1951845"/>
              <a:ext cx="1481158" cy="36695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  <a:cs typeface="Arial" pitchFamily="34" charset="0"/>
              </a:endParaRPr>
            </a:p>
            <a:p>
              <a:pPr algn="ctr"/>
              <a:r>
                <a:rPr lang="es-MX" sz="900" b="1" dirty="0">
                  <a:latin typeface="+mj-lt"/>
                  <a:cs typeface="Arial" pitchFamily="34" charset="0"/>
                </a:rPr>
                <a:t>Asistente de jefatura de E.I.</a:t>
              </a:r>
            </a:p>
            <a:p>
              <a:pPr algn="ctr"/>
              <a:r>
                <a:rPr lang="es-MX" sz="900" dirty="0">
                  <a:latin typeface="+mj-lt"/>
                  <a:cs typeface="Arial" pitchFamily="34" charset="0"/>
                </a:rPr>
                <a:t>Auxiliar Administrativo</a:t>
              </a:r>
            </a:p>
            <a:p>
              <a:pPr algn="ctr"/>
              <a:r>
                <a:rPr lang="es-MX" sz="900" dirty="0">
                  <a:latin typeface="+mj-lt"/>
                  <a:cs typeface="Arial" pitchFamily="34" charset="0"/>
                </a:rPr>
                <a:t>  </a:t>
              </a:r>
            </a:p>
          </p:txBody>
        </p:sp>
        <p:sp>
          <p:nvSpPr>
            <p:cNvPr id="93" name="Rectangle 19"/>
            <p:cNvSpPr>
              <a:spLocks noChangeArrowheads="1"/>
            </p:cNvSpPr>
            <p:nvPr/>
          </p:nvSpPr>
          <p:spPr bwMode="auto">
            <a:xfrm>
              <a:off x="3687097" y="1380840"/>
              <a:ext cx="1755058" cy="44382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Jefe de Estancias  Infantiles</a:t>
              </a:r>
            </a:p>
            <a:p>
              <a:pPr algn="ctr"/>
              <a:r>
                <a:rPr lang="es-MX" sz="900" dirty="0">
                  <a:latin typeface="+mj-lt"/>
                </a:rPr>
                <a:t>Jefe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94" name="Rectangle 607"/>
            <p:cNvSpPr>
              <a:spLocks noChangeArrowheads="1"/>
            </p:cNvSpPr>
            <p:nvPr/>
          </p:nvSpPr>
          <p:spPr bwMode="auto">
            <a:xfrm>
              <a:off x="4940710" y="2897117"/>
              <a:ext cx="1499338" cy="36873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Psicólogo Estancias Infantiles</a:t>
              </a:r>
            </a:p>
            <a:p>
              <a:pPr algn="ctr"/>
              <a:r>
                <a:rPr lang="es-MX" sz="900" dirty="0">
                  <a:latin typeface="+mj-lt"/>
                </a:rPr>
                <a:t>Psicólogo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95" name="Rectangle 405"/>
            <p:cNvSpPr>
              <a:spLocks noChangeArrowheads="1"/>
            </p:cNvSpPr>
            <p:nvPr/>
          </p:nvSpPr>
          <p:spPr bwMode="auto">
            <a:xfrm>
              <a:off x="4785954" y="5578426"/>
              <a:ext cx="1640567" cy="40345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 </a:t>
              </a:r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96" name="Line 424"/>
            <p:cNvSpPr>
              <a:spLocks noChangeShapeType="1"/>
            </p:cNvSpPr>
            <p:nvPr/>
          </p:nvSpPr>
          <p:spPr bwMode="auto">
            <a:xfrm>
              <a:off x="6418586" y="5769429"/>
              <a:ext cx="1296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97" name="Rectangle 340"/>
            <p:cNvSpPr>
              <a:spLocks noChangeArrowheads="1"/>
            </p:cNvSpPr>
            <p:nvPr/>
          </p:nvSpPr>
          <p:spPr bwMode="auto">
            <a:xfrm>
              <a:off x="2418967" y="5872711"/>
              <a:ext cx="1564360" cy="42481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Vigilante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98" name="Line 419"/>
            <p:cNvSpPr>
              <a:spLocks noChangeShapeType="1"/>
            </p:cNvSpPr>
            <p:nvPr/>
          </p:nvSpPr>
          <p:spPr bwMode="auto">
            <a:xfrm>
              <a:off x="3987863" y="6102337"/>
              <a:ext cx="1506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99" name="Line 419"/>
            <p:cNvSpPr>
              <a:spLocks noChangeShapeType="1"/>
            </p:cNvSpPr>
            <p:nvPr/>
          </p:nvSpPr>
          <p:spPr bwMode="auto">
            <a:xfrm>
              <a:off x="3987862" y="5607642"/>
              <a:ext cx="1506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0" name="Rectangle 398"/>
            <p:cNvSpPr>
              <a:spLocks noChangeArrowheads="1"/>
            </p:cNvSpPr>
            <p:nvPr/>
          </p:nvSpPr>
          <p:spPr bwMode="auto">
            <a:xfrm>
              <a:off x="163773" y="3579697"/>
              <a:ext cx="1730341" cy="54488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Administradora E.I.  Idalia </a:t>
              </a:r>
            </a:p>
            <a:p>
              <a:pPr algn="ctr"/>
              <a:r>
                <a:rPr lang="es-MX" sz="900" b="1" dirty="0">
                  <a:latin typeface="+mj-lt"/>
                </a:rPr>
                <a:t>Cantú de </a:t>
              </a:r>
              <a:r>
                <a:rPr lang="es-MX" sz="900" b="1" dirty="0" err="1">
                  <a:latin typeface="+mj-lt"/>
                </a:rPr>
                <a:t>Livas</a:t>
              </a:r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Administrador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01" name="Rectangle 432"/>
            <p:cNvSpPr>
              <a:spLocks noChangeArrowheads="1"/>
            </p:cNvSpPr>
            <p:nvPr/>
          </p:nvSpPr>
          <p:spPr bwMode="auto">
            <a:xfrm>
              <a:off x="2418966" y="6375599"/>
              <a:ext cx="1564359" cy="36894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>
                  <a:latin typeface="+mj-lt"/>
                </a:rPr>
                <a:t>Encargado Sección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02" name="Line 419"/>
            <p:cNvSpPr>
              <a:spLocks noChangeShapeType="1"/>
            </p:cNvSpPr>
            <p:nvPr/>
          </p:nvSpPr>
          <p:spPr bwMode="auto">
            <a:xfrm>
              <a:off x="3987863" y="6602287"/>
              <a:ext cx="1506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3" name="Rectangle 209"/>
            <p:cNvSpPr>
              <a:spLocks noChangeArrowheads="1"/>
            </p:cNvSpPr>
            <p:nvPr/>
          </p:nvSpPr>
          <p:spPr bwMode="auto">
            <a:xfrm>
              <a:off x="6996457" y="3552739"/>
              <a:ext cx="1835103" cy="55650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Administrador de Estancia Infantil </a:t>
              </a:r>
            </a:p>
            <a:p>
              <a:pPr algn="ctr"/>
              <a:r>
                <a:rPr lang="es-ES" sz="900" b="1" dirty="0">
                  <a:latin typeface="+mj-lt"/>
                </a:rPr>
                <a:t>Pío X</a:t>
              </a:r>
            </a:p>
            <a:p>
              <a:pPr algn="ctr"/>
              <a:r>
                <a:rPr lang="es-ES" sz="900" dirty="0">
                  <a:latin typeface="+mj-lt"/>
                </a:rPr>
                <a:t>Encargada</a:t>
              </a:r>
            </a:p>
            <a:p>
              <a:pPr algn="ctr"/>
              <a:r>
                <a:rPr lang="es-ES" sz="900" dirty="0">
                  <a:latin typeface="+mj-lt"/>
                </a:rPr>
                <a:t>  </a:t>
              </a:r>
            </a:p>
          </p:txBody>
        </p:sp>
        <p:sp>
          <p:nvSpPr>
            <p:cNvPr id="104" name="Line 424"/>
            <p:cNvSpPr>
              <a:spLocks noChangeShapeType="1"/>
            </p:cNvSpPr>
            <p:nvPr/>
          </p:nvSpPr>
          <p:spPr bwMode="auto">
            <a:xfrm>
              <a:off x="8794792" y="4369085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5" name="Line 610"/>
            <p:cNvSpPr>
              <a:spLocks noChangeShapeType="1"/>
            </p:cNvSpPr>
            <p:nvPr/>
          </p:nvSpPr>
          <p:spPr bwMode="auto">
            <a:xfrm>
              <a:off x="1014392" y="3375469"/>
              <a:ext cx="0" cy="2042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6" name="Line 418"/>
            <p:cNvSpPr>
              <a:spLocks noChangeShapeType="1"/>
            </p:cNvSpPr>
            <p:nvPr/>
          </p:nvSpPr>
          <p:spPr bwMode="auto">
            <a:xfrm flipH="1">
              <a:off x="1716016" y="4111864"/>
              <a:ext cx="0" cy="3710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7" name="Rectangle 253"/>
            <p:cNvSpPr>
              <a:spLocks noChangeArrowheads="1"/>
            </p:cNvSpPr>
            <p:nvPr/>
          </p:nvSpPr>
          <p:spPr bwMode="auto">
            <a:xfrm>
              <a:off x="2723589" y="1951844"/>
              <a:ext cx="1478910" cy="36695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  <a:cs typeface="Arial" pitchFamily="34" charset="0"/>
                </a:rPr>
                <a:t>Chofer de Estancias Infantiles</a:t>
              </a:r>
            </a:p>
            <a:p>
              <a:pPr algn="ctr"/>
              <a:r>
                <a:rPr lang="es-MX" sz="900" dirty="0">
                  <a:latin typeface="+mj-lt"/>
                  <a:cs typeface="Arial" pitchFamily="34" charset="0"/>
                </a:rPr>
                <a:t> </a:t>
              </a:r>
            </a:p>
          </p:txBody>
        </p:sp>
        <p:sp>
          <p:nvSpPr>
            <p:cNvPr id="108" name="Rectangle 406"/>
            <p:cNvSpPr>
              <a:spLocks noChangeArrowheads="1"/>
            </p:cNvSpPr>
            <p:nvPr/>
          </p:nvSpPr>
          <p:spPr bwMode="auto">
            <a:xfrm>
              <a:off x="7199362" y="5359784"/>
              <a:ext cx="1593841" cy="45974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2  </a:t>
              </a:r>
              <a:r>
                <a:rPr lang="es-MX" sz="900" b="1" dirty="0">
                  <a:latin typeface="+mj-lt"/>
                </a:rPr>
                <a:t>Enfermeras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/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109" name="Line 424"/>
            <p:cNvSpPr>
              <a:spLocks noChangeShapeType="1"/>
            </p:cNvSpPr>
            <p:nvPr/>
          </p:nvSpPr>
          <p:spPr bwMode="auto">
            <a:xfrm>
              <a:off x="8793202" y="5505400"/>
              <a:ext cx="1806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10" name="Rectangle 396"/>
            <p:cNvSpPr>
              <a:spLocks noChangeArrowheads="1"/>
            </p:cNvSpPr>
            <p:nvPr/>
          </p:nvSpPr>
          <p:spPr bwMode="auto">
            <a:xfrm>
              <a:off x="329893" y="4245208"/>
              <a:ext cx="1221220" cy="56788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 2  Niñera E.I.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11" name="Rectangle 396"/>
            <p:cNvSpPr>
              <a:spLocks noChangeArrowheads="1"/>
            </p:cNvSpPr>
            <p:nvPr/>
          </p:nvSpPr>
          <p:spPr bwMode="auto">
            <a:xfrm>
              <a:off x="4777519" y="6099811"/>
              <a:ext cx="1649001" cy="39686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Enfermera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12" name="Line 424"/>
            <p:cNvSpPr>
              <a:spLocks noChangeShapeType="1"/>
            </p:cNvSpPr>
            <p:nvPr/>
          </p:nvSpPr>
          <p:spPr bwMode="auto">
            <a:xfrm>
              <a:off x="6418585" y="6300933"/>
              <a:ext cx="1402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13" name="Rectangle 566"/>
            <p:cNvSpPr>
              <a:spLocks noChangeArrowheads="1"/>
            </p:cNvSpPr>
            <p:nvPr/>
          </p:nvSpPr>
          <p:spPr bwMode="auto">
            <a:xfrm>
              <a:off x="2723589" y="2384390"/>
              <a:ext cx="1478910" cy="4068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lIns="0" anchor="ctr"/>
            <a:lstStyle/>
            <a:p>
              <a:pPr marL="85725" algn="ctr"/>
              <a:endParaRPr lang="es-MX" sz="900" b="1" dirty="0">
                <a:latin typeface="+mj-lt"/>
              </a:endParaRPr>
            </a:p>
            <a:p>
              <a:pPr marL="85725" algn="ctr"/>
              <a:r>
                <a:rPr lang="es-MX" sz="900" b="1" dirty="0">
                  <a:latin typeface="+mj-lt"/>
                </a:rPr>
                <a:t>Trabajador(a) Social de E.I.</a:t>
              </a:r>
            </a:p>
            <a:p>
              <a:pPr marL="85725" algn="ctr"/>
              <a:r>
                <a:rPr lang="es-MX" sz="900" dirty="0">
                  <a:latin typeface="+mj-lt"/>
                </a:rPr>
                <a:t> Trabajador(a) Social</a:t>
              </a:r>
            </a:p>
            <a:p>
              <a:pPr marL="85725"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14" name="Line 423"/>
            <p:cNvSpPr>
              <a:spLocks noChangeShapeType="1"/>
            </p:cNvSpPr>
            <p:nvPr/>
          </p:nvSpPr>
          <p:spPr bwMode="auto">
            <a:xfrm>
              <a:off x="1551114" y="4482947"/>
              <a:ext cx="1648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15" name="Rectangle 402"/>
            <p:cNvSpPr>
              <a:spLocks noChangeArrowheads="1"/>
            </p:cNvSpPr>
            <p:nvPr/>
          </p:nvSpPr>
          <p:spPr bwMode="auto">
            <a:xfrm>
              <a:off x="7199836" y="4181255"/>
              <a:ext cx="1597549" cy="37566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  </a:t>
              </a:r>
            </a:p>
            <a:p>
              <a:pPr algn="ctr"/>
              <a:r>
                <a:rPr lang="es-ES" sz="900" b="1" dirty="0">
                  <a:latin typeface="+mj-lt"/>
                </a:rPr>
                <a:t>2  Educadoras</a:t>
              </a:r>
            </a:p>
            <a:p>
              <a:pPr algn="ctr"/>
              <a:r>
                <a:rPr lang="es-ES" sz="900" dirty="0">
                  <a:latin typeface="+mj-lt"/>
                </a:rPr>
                <a:t>   </a:t>
              </a:r>
            </a:p>
            <a:p>
              <a:pPr algn="ctr"/>
              <a:r>
                <a:rPr lang="es-ES" sz="900" dirty="0"/>
                <a:t> </a:t>
              </a:r>
            </a:p>
            <a:p>
              <a:pPr algn="ctr"/>
              <a:endParaRPr lang="es-ES" sz="900" dirty="0">
                <a:latin typeface="+mj-lt"/>
              </a:endParaRPr>
            </a:p>
          </p:txBody>
        </p:sp>
        <p:sp>
          <p:nvSpPr>
            <p:cNvPr id="116" name="Rectangle 396"/>
            <p:cNvSpPr>
              <a:spLocks noChangeArrowheads="1"/>
            </p:cNvSpPr>
            <p:nvPr/>
          </p:nvSpPr>
          <p:spPr bwMode="auto">
            <a:xfrm>
              <a:off x="7199541" y="4631216"/>
              <a:ext cx="1595250" cy="48871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900" b="1" dirty="0">
                  <a:latin typeface="+mj-lt"/>
                </a:rPr>
                <a:t> </a:t>
              </a:r>
            </a:p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endParaRPr lang="es-ES" sz="900" b="1" dirty="0">
                <a:latin typeface="+mj-lt"/>
              </a:endParaRPr>
            </a:p>
            <a:p>
              <a:pPr algn="ctr"/>
              <a:r>
                <a:rPr lang="es-ES" sz="900" b="1" dirty="0">
                  <a:latin typeface="+mj-lt"/>
                </a:rPr>
                <a:t>3   Niñeras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</a:p>
          </p:txBody>
        </p:sp>
        <p:sp>
          <p:nvSpPr>
            <p:cNvPr id="117" name="Line 424"/>
            <p:cNvSpPr>
              <a:spLocks noChangeShapeType="1"/>
            </p:cNvSpPr>
            <p:nvPr/>
          </p:nvSpPr>
          <p:spPr bwMode="auto">
            <a:xfrm>
              <a:off x="8793203" y="4796690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18" name="Line 418"/>
            <p:cNvSpPr>
              <a:spLocks noChangeShapeType="1"/>
            </p:cNvSpPr>
            <p:nvPr/>
          </p:nvSpPr>
          <p:spPr bwMode="auto">
            <a:xfrm>
              <a:off x="8976576" y="3792128"/>
              <a:ext cx="468" cy="22748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19" name="Line 423"/>
            <p:cNvSpPr>
              <a:spLocks noChangeShapeType="1"/>
            </p:cNvSpPr>
            <p:nvPr/>
          </p:nvSpPr>
          <p:spPr bwMode="auto">
            <a:xfrm flipV="1">
              <a:off x="8832662" y="3806004"/>
              <a:ext cx="1346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20" name="Line 337"/>
            <p:cNvSpPr>
              <a:spLocks noChangeShapeType="1"/>
            </p:cNvSpPr>
            <p:nvPr/>
          </p:nvSpPr>
          <p:spPr bwMode="auto">
            <a:xfrm>
              <a:off x="1003581" y="3373337"/>
              <a:ext cx="6912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21" name="Line 416"/>
            <p:cNvSpPr>
              <a:spLocks noChangeShapeType="1"/>
            </p:cNvSpPr>
            <p:nvPr/>
          </p:nvSpPr>
          <p:spPr bwMode="auto">
            <a:xfrm>
              <a:off x="4572000" y="1836692"/>
              <a:ext cx="0" cy="15387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</p:grpSp>
      <p:sp>
        <p:nvSpPr>
          <p:cNvPr id="122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Estancias Infantiles</a:t>
            </a:r>
            <a:endParaRPr lang="es-ES" sz="3800" dirty="0">
              <a:solidFill>
                <a:srgbClr val="FF7175"/>
              </a:solidFill>
            </a:endParaRPr>
          </a:p>
        </p:txBody>
      </p:sp>
      <p:sp>
        <p:nvSpPr>
          <p:cNvPr id="123" name="Rectangle 196"/>
          <p:cNvSpPr>
            <a:spLocks noChangeArrowheads="1"/>
          </p:cNvSpPr>
          <p:nvPr/>
        </p:nvSpPr>
        <p:spPr bwMode="auto">
          <a:xfrm>
            <a:off x="7010692" y="5605002"/>
            <a:ext cx="1481886" cy="414798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ES" sz="900" b="1" dirty="0">
                <a:latin typeface="+mj-lt"/>
              </a:rPr>
              <a:t>Auxiliar Educadora</a:t>
            </a:r>
          </a:p>
          <a:p>
            <a:pPr algn="ctr"/>
            <a:r>
              <a:rPr lang="es-ES" sz="900" dirty="0">
                <a:latin typeface="+mj-lt"/>
              </a:rPr>
              <a:t>Auxiliar</a:t>
            </a:r>
          </a:p>
          <a:p>
            <a:pPr algn="ctr"/>
            <a:r>
              <a:rPr lang="es-ES" sz="900" dirty="0">
                <a:latin typeface="+mj-lt"/>
              </a:rPr>
              <a:t>  </a:t>
            </a:r>
          </a:p>
        </p:txBody>
      </p:sp>
      <p:sp>
        <p:nvSpPr>
          <p:cNvPr id="124" name="Line 424"/>
          <p:cNvSpPr>
            <a:spLocks noChangeShapeType="1"/>
          </p:cNvSpPr>
          <p:nvPr/>
        </p:nvSpPr>
        <p:spPr bwMode="auto">
          <a:xfrm>
            <a:off x="8495767" y="5755631"/>
            <a:ext cx="18065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25" name="Rectangle 303"/>
          <p:cNvSpPr>
            <a:spLocks noChangeArrowheads="1"/>
          </p:cNvSpPr>
          <p:nvPr/>
        </p:nvSpPr>
        <p:spPr bwMode="auto">
          <a:xfrm>
            <a:off x="2723589" y="2492511"/>
            <a:ext cx="1478910" cy="34345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ES" sz="900" dirty="0">
              <a:latin typeface="+mj-lt"/>
            </a:endParaRPr>
          </a:p>
          <a:p>
            <a:pPr algn="ctr"/>
            <a:endParaRPr lang="es-ES" sz="900" dirty="0">
              <a:latin typeface="+mj-lt"/>
            </a:endParaRPr>
          </a:p>
          <a:p>
            <a:pPr algn="ctr"/>
            <a:r>
              <a:rPr lang="es-ES" sz="900" b="1" dirty="0">
                <a:latin typeface="+mj-lt"/>
              </a:rPr>
              <a:t>Analista</a:t>
            </a:r>
          </a:p>
          <a:p>
            <a:pPr algn="ctr"/>
            <a:r>
              <a:rPr lang="es-ES" sz="900" dirty="0">
                <a:latin typeface="+mj-lt"/>
              </a:rPr>
              <a:t> </a:t>
            </a:r>
          </a:p>
          <a:p>
            <a:pPr algn="ctr"/>
            <a:endParaRPr lang="es-MX" sz="900" dirty="0">
              <a:latin typeface="+mj-lt"/>
            </a:endParaRPr>
          </a:p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126" name="Line 608"/>
          <p:cNvSpPr>
            <a:spLocks noChangeShapeType="1"/>
          </p:cNvSpPr>
          <p:nvPr/>
        </p:nvSpPr>
        <p:spPr bwMode="auto">
          <a:xfrm flipV="1">
            <a:off x="4202499" y="2722239"/>
            <a:ext cx="73821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27" name="Rectangle 246"/>
          <p:cNvSpPr>
            <a:spLocks noChangeArrowheads="1"/>
          </p:cNvSpPr>
          <p:nvPr/>
        </p:nvSpPr>
        <p:spPr bwMode="auto">
          <a:xfrm>
            <a:off x="4927394" y="1942497"/>
            <a:ext cx="1481158" cy="40683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  <a:cs typeface="Arial" pitchFamily="34" charset="0"/>
            </a:endParaRPr>
          </a:p>
          <a:p>
            <a:pPr algn="ctr"/>
            <a:r>
              <a:rPr lang="es-MX" sz="900" b="1" dirty="0">
                <a:latin typeface="+mj-lt"/>
                <a:cs typeface="Arial" pitchFamily="34" charset="0"/>
              </a:rPr>
              <a:t>Supervisora de Espacios Si</a:t>
            </a:r>
          </a:p>
          <a:p>
            <a:pPr algn="ctr"/>
            <a:r>
              <a:rPr lang="es-MX" sz="900" dirty="0">
                <a:latin typeface="+mj-lt"/>
                <a:cs typeface="Arial" pitchFamily="34" charset="0"/>
              </a:rPr>
              <a:t>Auxiliar Administrativo</a:t>
            </a:r>
          </a:p>
          <a:p>
            <a:pPr algn="ctr"/>
            <a:r>
              <a:rPr lang="es-MX" sz="900" dirty="0">
                <a:latin typeface="+mj-lt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30451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upo 59"/>
          <p:cNvGrpSpPr/>
          <p:nvPr/>
        </p:nvGrpSpPr>
        <p:grpSpPr>
          <a:xfrm>
            <a:off x="386009" y="1314258"/>
            <a:ext cx="8398691" cy="4375922"/>
            <a:chOff x="386009" y="2008677"/>
            <a:chExt cx="8398691" cy="4375922"/>
          </a:xfrm>
        </p:grpSpPr>
        <p:sp>
          <p:nvSpPr>
            <p:cNvPr id="61" name="Rectangle 195"/>
            <p:cNvSpPr>
              <a:spLocks noChangeArrowheads="1"/>
            </p:cNvSpPr>
            <p:nvPr/>
          </p:nvSpPr>
          <p:spPr bwMode="auto">
            <a:xfrm>
              <a:off x="5291516" y="4471616"/>
              <a:ext cx="1448226" cy="62886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900" b="1" dirty="0"/>
                <a:t> </a:t>
              </a:r>
            </a:p>
            <a:p>
              <a:pPr algn="ctr"/>
              <a:endParaRPr lang="es-ES" sz="900" b="1" dirty="0"/>
            </a:p>
            <a:p>
              <a:pPr algn="ctr"/>
              <a:endParaRPr lang="es-ES" sz="900" b="1" dirty="0"/>
            </a:p>
            <a:p>
              <a:pPr algn="ctr"/>
              <a:endParaRPr lang="es-ES" sz="900" b="1" dirty="0"/>
            </a:p>
            <a:p>
              <a:pPr algn="ctr"/>
              <a:r>
                <a:rPr lang="es-ES" sz="900" b="1" dirty="0"/>
                <a:t>4   Niñeras</a:t>
              </a:r>
            </a:p>
            <a:p>
              <a:pPr algn="ctr"/>
              <a:r>
                <a:rPr lang="es-ES" sz="900" dirty="0"/>
                <a:t> </a:t>
              </a:r>
            </a:p>
            <a:p>
              <a:pPr algn="ctr"/>
              <a:r>
                <a:rPr lang="es-ES" sz="900" dirty="0"/>
                <a:t> </a:t>
              </a:r>
            </a:p>
            <a:p>
              <a:pPr algn="ctr"/>
              <a:r>
                <a:rPr lang="es-ES" sz="900" dirty="0"/>
                <a:t>   </a:t>
              </a:r>
            </a:p>
            <a:p>
              <a:pPr algn="ctr"/>
              <a:r>
                <a:rPr lang="es-ES" sz="900" dirty="0"/>
                <a:t> </a:t>
              </a:r>
            </a:p>
          </p:txBody>
        </p:sp>
        <p:sp>
          <p:nvSpPr>
            <p:cNvPr id="62" name="Rectangle 196"/>
            <p:cNvSpPr>
              <a:spLocks noChangeArrowheads="1"/>
            </p:cNvSpPr>
            <p:nvPr/>
          </p:nvSpPr>
          <p:spPr bwMode="auto">
            <a:xfrm>
              <a:off x="5291516" y="5223646"/>
              <a:ext cx="1448226" cy="37043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63" name="Rectangle 197"/>
            <p:cNvSpPr>
              <a:spLocks noChangeArrowheads="1"/>
            </p:cNvSpPr>
            <p:nvPr/>
          </p:nvSpPr>
          <p:spPr bwMode="auto">
            <a:xfrm>
              <a:off x="5004048" y="3264792"/>
              <a:ext cx="1992986" cy="56038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/>
            </a:p>
            <a:p>
              <a:pPr algn="ctr"/>
              <a:endParaRPr lang="es-ES" sz="900" b="1" dirty="0"/>
            </a:p>
            <a:p>
              <a:pPr algn="ctr"/>
              <a:r>
                <a:rPr lang="es-ES" sz="900" b="1" dirty="0"/>
                <a:t>Administrador de Estancia Infantil </a:t>
              </a:r>
            </a:p>
            <a:p>
              <a:pPr algn="ctr"/>
              <a:r>
                <a:rPr lang="es-ES" sz="900" b="1" dirty="0"/>
                <a:t>Fomerrey  </a:t>
              </a:r>
              <a:r>
                <a:rPr lang="es-MX" sz="900" b="1" dirty="0"/>
                <a:t>114</a:t>
              </a:r>
            </a:p>
            <a:p>
              <a:pPr algn="ctr"/>
              <a:r>
                <a:rPr lang="es-MX" sz="900" dirty="0"/>
                <a:t>Encargado Sección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ES" sz="900" dirty="0"/>
                <a:t>    </a:t>
              </a:r>
            </a:p>
          </p:txBody>
        </p:sp>
        <p:sp>
          <p:nvSpPr>
            <p:cNvPr id="64" name="Rectangle 199"/>
            <p:cNvSpPr>
              <a:spLocks noChangeArrowheads="1"/>
            </p:cNvSpPr>
            <p:nvPr/>
          </p:nvSpPr>
          <p:spPr bwMode="auto">
            <a:xfrm>
              <a:off x="588793" y="5071642"/>
              <a:ext cx="1426264" cy="35738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 </a:t>
              </a:r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Ayudante Mantenimiento E.I.</a:t>
              </a:r>
            </a:p>
            <a:p>
              <a:pPr algn="ctr"/>
              <a:r>
                <a:rPr lang="es-MX" sz="900" dirty="0"/>
                <a:t>Ayudante Mantenimiento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65" name="Rectangle 200"/>
            <p:cNvSpPr>
              <a:spLocks noChangeArrowheads="1"/>
            </p:cNvSpPr>
            <p:nvPr/>
          </p:nvSpPr>
          <p:spPr bwMode="auto">
            <a:xfrm>
              <a:off x="588793" y="3933056"/>
              <a:ext cx="1426264" cy="42296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</a:t>
              </a:r>
            </a:p>
            <a:p>
              <a:pPr algn="ctr"/>
              <a:r>
                <a:rPr lang="es-MX" sz="900" b="1" dirty="0"/>
                <a:t>Educadora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  <a:endParaRPr lang="es-ES" sz="900" dirty="0"/>
            </a:p>
          </p:txBody>
        </p:sp>
        <p:sp>
          <p:nvSpPr>
            <p:cNvPr id="66" name="Rectangle 209"/>
            <p:cNvSpPr>
              <a:spLocks noChangeArrowheads="1"/>
            </p:cNvSpPr>
            <p:nvPr/>
          </p:nvSpPr>
          <p:spPr bwMode="auto">
            <a:xfrm>
              <a:off x="386009" y="3264792"/>
              <a:ext cx="1858791" cy="56991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/>
            </a:p>
            <a:p>
              <a:pPr algn="ctr"/>
              <a:endParaRPr lang="es-ES" sz="900" b="1" dirty="0"/>
            </a:p>
            <a:p>
              <a:pPr algn="ctr"/>
              <a:r>
                <a:rPr lang="es-ES" sz="900" b="1" dirty="0"/>
                <a:t>Administrador Estancia Infantil </a:t>
              </a:r>
            </a:p>
            <a:p>
              <a:pPr algn="ctr"/>
              <a:r>
                <a:rPr lang="es-ES" sz="900" b="1" dirty="0"/>
                <a:t>Laura Barragán</a:t>
              </a:r>
            </a:p>
            <a:p>
              <a:pPr algn="ctr"/>
              <a:r>
                <a:rPr lang="es-ES" sz="900" dirty="0"/>
                <a:t>Administrador</a:t>
              </a:r>
            </a:p>
            <a:p>
              <a:pPr algn="ctr"/>
              <a:r>
                <a:rPr lang="es-ES" sz="900" dirty="0"/>
                <a:t> </a:t>
              </a:r>
            </a:p>
            <a:p>
              <a:pPr algn="ctr"/>
              <a:r>
                <a:rPr lang="es-ES" sz="900" dirty="0"/>
                <a:t>     </a:t>
              </a:r>
            </a:p>
          </p:txBody>
        </p:sp>
        <p:sp>
          <p:nvSpPr>
            <p:cNvPr id="67" name="Line 210"/>
            <p:cNvSpPr>
              <a:spLocks noChangeShapeType="1"/>
            </p:cNvSpPr>
            <p:nvPr/>
          </p:nvSpPr>
          <p:spPr bwMode="auto">
            <a:xfrm>
              <a:off x="1303412" y="3068961"/>
              <a:ext cx="679697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68" name="Line 211"/>
            <p:cNvSpPr>
              <a:spLocks noChangeShapeType="1"/>
            </p:cNvSpPr>
            <p:nvPr/>
          </p:nvSpPr>
          <p:spPr bwMode="auto">
            <a:xfrm flipH="1">
              <a:off x="6000541" y="3068960"/>
              <a:ext cx="0" cy="1958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69" name="Rectangle 196"/>
            <p:cNvSpPr>
              <a:spLocks noChangeArrowheads="1"/>
            </p:cNvSpPr>
            <p:nvPr/>
          </p:nvSpPr>
          <p:spPr bwMode="auto">
            <a:xfrm>
              <a:off x="5280428" y="4005758"/>
              <a:ext cx="1459314" cy="38836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Educadora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70" name="Line 424"/>
            <p:cNvSpPr>
              <a:spLocks noChangeShapeType="1"/>
            </p:cNvSpPr>
            <p:nvPr/>
          </p:nvSpPr>
          <p:spPr bwMode="auto">
            <a:xfrm>
              <a:off x="6734028" y="4197845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71" name="Rectangle 196"/>
            <p:cNvSpPr>
              <a:spLocks noChangeArrowheads="1"/>
            </p:cNvSpPr>
            <p:nvPr/>
          </p:nvSpPr>
          <p:spPr bwMode="auto">
            <a:xfrm>
              <a:off x="588793" y="4471616"/>
              <a:ext cx="1426264" cy="54996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3   Niñeras </a:t>
              </a:r>
            </a:p>
            <a:p>
              <a:pPr algn="ctr"/>
              <a:r>
                <a:rPr lang="es-MX" sz="900" dirty="0"/>
                <a:t> Auxiliar Administrativo</a:t>
              </a:r>
            </a:p>
            <a:p>
              <a:pPr algn="ctr"/>
              <a:r>
                <a:rPr lang="es-MX" sz="900" dirty="0"/>
                <a:t> </a:t>
              </a:r>
              <a:endParaRPr lang="es-MX" sz="900" b="1" dirty="0"/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72" name="Line 211"/>
            <p:cNvSpPr>
              <a:spLocks noChangeShapeType="1"/>
            </p:cNvSpPr>
            <p:nvPr/>
          </p:nvSpPr>
          <p:spPr bwMode="auto">
            <a:xfrm flipH="1">
              <a:off x="1303412" y="3075310"/>
              <a:ext cx="0" cy="1958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73" name="Rectangle 406"/>
            <p:cNvSpPr>
              <a:spLocks noChangeArrowheads="1"/>
            </p:cNvSpPr>
            <p:nvPr/>
          </p:nvSpPr>
          <p:spPr bwMode="auto">
            <a:xfrm>
              <a:off x="2715797" y="4568645"/>
              <a:ext cx="1823931" cy="5318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 Club de Desarrollo </a:t>
              </a:r>
            </a:p>
            <a:p>
              <a:pPr algn="ctr"/>
              <a:r>
                <a:rPr lang="es-MX" sz="900" b="1" dirty="0"/>
                <a:t>Infantil Laura Barragán</a:t>
              </a:r>
            </a:p>
            <a:p>
              <a:pPr algn="ctr"/>
              <a:r>
                <a:rPr lang="es-MX" sz="900" dirty="0"/>
                <a:t>Niñera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 </a:t>
              </a:r>
              <a:r>
                <a:rPr lang="es-ES" sz="900" dirty="0"/>
                <a:t> </a:t>
              </a:r>
            </a:p>
          </p:txBody>
        </p:sp>
        <p:sp>
          <p:nvSpPr>
            <p:cNvPr id="74" name="Rectangle 406"/>
            <p:cNvSpPr>
              <a:spLocks noChangeArrowheads="1"/>
            </p:cNvSpPr>
            <p:nvPr/>
          </p:nvSpPr>
          <p:spPr bwMode="auto">
            <a:xfrm>
              <a:off x="588793" y="5510898"/>
              <a:ext cx="1426264" cy="36436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b="1" dirty="0"/>
            </a:p>
            <a:p>
              <a:pPr algn="ctr"/>
              <a:endParaRPr lang="es-ES" sz="900" b="1" dirty="0"/>
            </a:p>
            <a:p>
              <a:pPr algn="ctr"/>
              <a:r>
                <a:rPr lang="es-ES" sz="900" b="1" dirty="0"/>
                <a:t>Auxiliar De Niñera</a:t>
              </a:r>
            </a:p>
            <a:p>
              <a:pPr algn="ctr"/>
              <a:r>
                <a:rPr lang="es-ES" sz="900" dirty="0"/>
                <a:t> Auxiliar</a:t>
              </a:r>
            </a:p>
            <a:p>
              <a:pPr algn="ctr"/>
              <a:r>
                <a:rPr lang="es-ES" sz="900" dirty="0"/>
                <a:t>  </a:t>
              </a:r>
              <a:endParaRPr lang="es-MX" sz="900" b="1" dirty="0"/>
            </a:p>
            <a:p>
              <a:pPr algn="ctr"/>
              <a:r>
                <a:rPr lang="es-MX" sz="900" dirty="0"/>
                <a:t>   </a:t>
              </a:r>
              <a:endParaRPr lang="es-ES" sz="900" dirty="0"/>
            </a:p>
          </p:txBody>
        </p:sp>
        <p:sp>
          <p:nvSpPr>
            <p:cNvPr id="75" name="Rectangle 195"/>
            <p:cNvSpPr>
              <a:spLocks noChangeArrowheads="1"/>
            </p:cNvSpPr>
            <p:nvPr/>
          </p:nvSpPr>
          <p:spPr bwMode="auto">
            <a:xfrm>
              <a:off x="2993002" y="4026256"/>
              <a:ext cx="1267980" cy="41115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ES" sz="900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Niñera</a:t>
              </a:r>
            </a:p>
            <a:p>
              <a:pPr algn="ctr"/>
              <a:r>
                <a:rPr lang="es-MX" sz="900" dirty="0"/>
                <a:t>Auxiliar Administrativo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76" name="Rectangle 431"/>
            <p:cNvSpPr>
              <a:spLocks noChangeArrowheads="1"/>
            </p:cNvSpPr>
            <p:nvPr/>
          </p:nvSpPr>
          <p:spPr bwMode="auto">
            <a:xfrm>
              <a:off x="7347400" y="3269146"/>
              <a:ext cx="1437300" cy="55603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 </a:t>
              </a:r>
            </a:p>
            <a:p>
              <a:pPr algn="ctr"/>
              <a:r>
                <a:rPr lang="es-MX" sz="900" dirty="0"/>
                <a:t>  </a:t>
              </a:r>
              <a:r>
                <a:rPr lang="es-MX" sz="900" b="1" dirty="0"/>
                <a:t>Administrador de Estancia </a:t>
              </a:r>
            </a:p>
            <a:p>
              <a:pPr algn="ctr"/>
              <a:r>
                <a:rPr lang="es-MX" sz="900" b="1" dirty="0"/>
                <a:t>Infantil </a:t>
              </a:r>
              <a:r>
                <a:rPr lang="es-MX" sz="900" b="1" dirty="0" err="1"/>
                <a:t>Provileón</a:t>
              </a:r>
              <a:endParaRPr lang="es-MX" sz="900" b="1" dirty="0"/>
            </a:p>
            <a:p>
              <a:pPr algn="ctr"/>
              <a:r>
                <a:rPr lang="es-MX" sz="900" dirty="0"/>
                <a:t>Auxiliar  </a:t>
              </a:r>
            </a:p>
            <a:p>
              <a:pPr algn="ctr"/>
              <a:endParaRPr lang="es-ES" sz="900" dirty="0"/>
            </a:p>
          </p:txBody>
        </p:sp>
        <p:sp>
          <p:nvSpPr>
            <p:cNvPr id="77" name="Rectangle 195"/>
            <p:cNvSpPr>
              <a:spLocks noChangeArrowheads="1"/>
            </p:cNvSpPr>
            <p:nvPr/>
          </p:nvSpPr>
          <p:spPr bwMode="auto">
            <a:xfrm>
              <a:off x="7174174" y="4031359"/>
              <a:ext cx="1382196" cy="42544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900" b="1" dirty="0"/>
                <a:t> </a:t>
              </a:r>
            </a:p>
            <a:p>
              <a:pPr algn="ctr"/>
              <a:endParaRPr lang="es-ES" sz="900" b="1" dirty="0"/>
            </a:p>
            <a:p>
              <a:pPr algn="ctr"/>
              <a:r>
                <a:rPr lang="es-ES" sz="900" b="1" dirty="0"/>
                <a:t>2   Niñeras</a:t>
              </a:r>
            </a:p>
            <a:p>
              <a:pPr algn="ctr"/>
              <a:r>
                <a:rPr lang="es-MX" sz="900" dirty="0"/>
                <a:t> </a:t>
              </a:r>
              <a:r>
                <a:rPr lang="es-ES" sz="900" dirty="0"/>
                <a:t> </a:t>
              </a:r>
            </a:p>
            <a:p>
              <a:pPr algn="ctr"/>
              <a:r>
                <a:rPr lang="es-ES" sz="900" dirty="0"/>
                <a:t> </a:t>
              </a:r>
            </a:p>
          </p:txBody>
        </p:sp>
        <p:sp>
          <p:nvSpPr>
            <p:cNvPr id="78" name="Line 424"/>
            <p:cNvSpPr>
              <a:spLocks noChangeShapeType="1"/>
            </p:cNvSpPr>
            <p:nvPr/>
          </p:nvSpPr>
          <p:spPr bwMode="auto">
            <a:xfrm>
              <a:off x="6734028" y="4808885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79" name="Rectangle 325"/>
            <p:cNvSpPr>
              <a:spLocks noChangeArrowheads="1"/>
            </p:cNvSpPr>
            <p:nvPr/>
          </p:nvSpPr>
          <p:spPr bwMode="auto">
            <a:xfrm>
              <a:off x="7174173" y="4599432"/>
              <a:ext cx="1377011" cy="42576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</a:t>
              </a:r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2   Intendentes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80" name="Line 420"/>
            <p:cNvSpPr>
              <a:spLocks noChangeShapeType="1"/>
            </p:cNvSpPr>
            <p:nvPr/>
          </p:nvSpPr>
          <p:spPr bwMode="auto">
            <a:xfrm>
              <a:off x="2006328" y="4149081"/>
              <a:ext cx="1353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1" name="Line 211"/>
            <p:cNvSpPr>
              <a:spLocks noChangeShapeType="1"/>
            </p:cNvSpPr>
            <p:nvPr/>
          </p:nvSpPr>
          <p:spPr bwMode="auto">
            <a:xfrm flipH="1">
              <a:off x="8100391" y="3067690"/>
              <a:ext cx="0" cy="1958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2" name="Rectangle 607"/>
            <p:cNvSpPr>
              <a:spLocks noChangeArrowheads="1"/>
            </p:cNvSpPr>
            <p:nvPr/>
          </p:nvSpPr>
          <p:spPr bwMode="auto">
            <a:xfrm>
              <a:off x="2715798" y="3266785"/>
              <a:ext cx="1805176" cy="56791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Administrador Club de Desarrollo </a:t>
              </a:r>
            </a:p>
            <a:p>
              <a:pPr algn="ctr"/>
              <a:r>
                <a:rPr lang="es-MX" sz="900" b="1" dirty="0"/>
                <a:t>Infantil Fomerrey  </a:t>
              </a:r>
            </a:p>
            <a:p>
              <a:pPr algn="ctr"/>
              <a:r>
                <a:rPr lang="es-MX" sz="900" dirty="0"/>
                <a:t>Niñera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83" name="Line 420"/>
            <p:cNvSpPr>
              <a:spLocks noChangeShapeType="1"/>
            </p:cNvSpPr>
            <p:nvPr/>
          </p:nvSpPr>
          <p:spPr bwMode="auto">
            <a:xfrm>
              <a:off x="2021803" y="4800695"/>
              <a:ext cx="1285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4" name="Line 420"/>
            <p:cNvSpPr>
              <a:spLocks noChangeShapeType="1"/>
            </p:cNvSpPr>
            <p:nvPr/>
          </p:nvSpPr>
          <p:spPr bwMode="auto">
            <a:xfrm flipV="1">
              <a:off x="2006326" y="5220227"/>
              <a:ext cx="1353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5" name="Line 420"/>
            <p:cNvSpPr>
              <a:spLocks noChangeShapeType="1"/>
            </p:cNvSpPr>
            <p:nvPr/>
          </p:nvSpPr>
          <p:spPr bwMode="auto">
            <a:xfrm flipV="1">
              <a:off x="2021802" y="5699394"/>
              <a:ext cx="12852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6" name="Line 420"/>
            <p:cNvSpPr>
              <a:spLocks noChangeShapeType="1"/>
            </p:cNvSpPr>
            <p:nvPr/>
          </p:nvSpPr>
          <p:spPr bwMode="auto">
            <a:xfrm flipV="1">
              <a:off x="2006328" y="6143708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7" name="Line 420"/>
            <p:cNvSpPr>
              <a:spLocks noChangeShapeType="1"/>
            </p:cNvSpPr>
            <p:nvPr/>
          </p:nvSpPr>
          <p:spPr bwMode="auto">
            <a:xfrm>
              <a:off x="4535426" y="4820144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8" name="Line 420"/>
            <p:cNvSpPr>
              <a:spLocks noChangeShapeType="1"/>
            </p:cNvSpPr>
            <p:nvPr/>
          </p:nvSpPr>
          <p:spPr bwMode="auto">
            <a:xfrm flipV="1">
              <a:off x="4248947" y="5486831"/>
              <a:ext cx="2005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89" name="Rectangle 406"/>
            <p:cNvSpPr>
              <a:spLocks noChangeArrowheads="1"/>
            </p:cNvSpPr>
            <p:nvPr/>
          </p:nvSpPr>
          <p:spPr bwMode="auto">
            <a:xfrm>
              <a:off x="5313477" y="5819031"/>
              <a:ext cx="1426264" cy="47608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Enfermera 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90" name="Line 211"/>
            <p:cNvSpPr>
              <a:spLocks noChangeShapeType="1"/>
            </p:cNvSpPr>
            <p:nvPr/>
          </p:nvSpPr>
          <p:spPr bwMode="auto">
            <a:xfrm flipH="1">
              <a:off x="6875114" y="3834704"/>
              <a:ext cx="0" cy="216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91" name="Line 424"/>
            <p:cNvSpPr>
              <a:spLocks noChangeShapeType="1"/>
            </p:cNvSpPr>
            <p:nvPr/>
          </p:nvSpPr>
          <p:spPr bwMode="auto">
            <a:xfrm flipV="1">
              <a:off x="6734028" y="5989144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92" name="Line 424"/>
            <p:cNvSpPr>
              <a:spLocks noChangeShapeType="1"/>
            </p:cNvSpPr>
            <p:nvPr/>
          </p:nvSpPr>
          <p:spPr bwMode="auto">
            <a:xfrm flipV="1">
              <a:off x="6734028" y="5408861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93" name="Line 211"/>
            <p:cNvSpPr>
              <a:spLocks noChangeShapeType="1"/>
            </p:cNvSpPr>
            <p:nvPr/>
          </p:nvSpPr>
          <p:spPr bwMode="auto">
            <a:xfrm>
              <a:off x="4443986" y="5100218"/>
              <a:ext cx="5524" cy="3866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cxnSp>
          <p:nvCxnSpPr>
            <p:cNvPr id="94" name="136 Conector recto"/>
            <p:cNvCxnSpPr>
              <a:cxnSpLocks/>
              <a:endCxn id="86" idx="1"/>
            </p:cNvCxnSpPr>
            <p:nvPr/>
          </p:nvCxnSpPr>
          <p:spPr>
            <a:xfrm>
              <a:off x="2141669" y="3825842"/>
              <a:ext cx="8659" cy="231786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Rectangle 406"/>
            <p:cNvSpPr>
              <a:spLocks noChangeArrowheads="1"/>
            </p:cNvSpPr>
            <p:nvPr/>
          </p:nvSpPr>
          <p:spPr bwMode="auto">
            <a:xfrm>
              <a:off x="588793" y="5918811"/>
              <a:ext cx="1426264" cy="46578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Enfermera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96" name="Rectangle 325"/>
            <p:cNvSpPr>
              <a:spLocks noChangeArrowheads="1"/>
            </p:cNvSpPr>
            <p:nvPr/>
          </p:nvSpPr>
          <p:spPr bwMode="auto">
            <a:xfrm>
              <a:off x="7174174" y="5213019"/>
              <a:ext cx="1381033" cy="39212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Enfermera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97" name="Rectangle 406"/>
            <p:cNvSpPr>
              <a:spLocks noChangeArrowheads="1"/>
            </p:cNvSpPr>
            <p:nvPr/>
          </p:nvSpPr>
          <p:spPr bwMode="auto">
            <a:xfrm>
              <a:off x="2941048" y="5293453"/>
              <a:ext cx="1307899" cy="41815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Intendente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98" name="Rectangle 19"/>
            <p:cNvSpPr>
              <a:spLocks noChangeArrowheads="1"/>
            </p:cNvSpPr>
            <p:nvPr/>
          </p:nvSpPr>
          <p:spPr bwMode="auto">
            <a:xfrm>
              <a:off x="3682653" y="2008677"/>
              <a:ext cx="1791222" cy="52234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Jefe de Estancias  Infantiles</a:t>
              </a:r>
            </a:p>
            <a:p>
              <a:pPr algn="ctr"/>
              <a:r>
                <a:rPr lang="es-MX" sz="900" dirty="0"/>
                <a:t>Jefe</a:t>
              </a:r>
            </a:p>
            <a:p>
              <a:pPr algn="ctr"/>
              <a:r>
                <a:rPr lang="es-MX" sz="900" dirty="0"/>
                <a:t>María Luisa Guzmán García  </a:t>
              </a:r>
              <a:endParaRPr lang="es-ES" sz="900" dirty="0"/>
            </a:p>
          </p:txBody>
        </p:sp>
        <p:sp>
          <p:nvSpPr>
            <p:cNvPr id="99" name="Line 416"/>
            <p:cNvSpPr>
              <a:spLocks noChangeShapeType="1"/>
            </p:cNvSpPr>
            <p:nvPr/>
          </p:nvSpPr>
          <p:spPr bwMode="auto">
            <a:xfrm>
              <a:off x="4572000" y="2530425"/>
              <a:ext cx="0" cy="54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100" name="Line 424"/>
            <p:cNvSpPr>
              <a:spLocks noChangeShapeType="1"/>
            </p:cNvSpPr>
            <p:nvPr/>
          </p:nvSpPr>
          <p:spPr bwMode="auto">
            <a:xfrm>
              <a:off x="8555208" y="4193854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1" name="Line 424"/>
            <p:cNvSpPr>
              <a:spLocks noChangeShapeType="1"/>
            </p:cNvSpPr>
            <p:nvPr/>
          </p:nvSpPr>
          <p:spPr bwMode="auto">
            <a:xfrm>
              <a:off x="8555208" y="4804894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2" name="Line 211"/>
            <p:cNvSpPr>
              <a:spLocks noChangeShapeType="1"/>
            </p:cNvSpPr>
            <p:nvPr/>
          </p:nvSpPr>
          <p:spPr bwMode="auto">
            <a:xfrm flipH="1">
              <a:off x="8696294" y="3830713"/>
              <a:ext cx="0" cy="15741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3" name="Line 424"/>
            <p:cNvSpPr>
              <a:spLocks noChangeShapeType="1"/>
            </p:cNvSpPr>
            <p:nvPr/>
          </p:nvSpPr>
          <p:spPr bwMode="auto">
            <a:xfrm flipV="1">
              <a:off x="8555208" y="5404870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4" name="Line 211"/>
            <p:cNvSpPr>
              <a:spLocks noChangeShapeType="1"/>
            </p:cNvSpPr>
            <p:nvPr/>
          </p:nvSpPr>
          <p:spPr bwMode="auto">
            <a:xfrm flipH="1">
              <a:off x="4673734" y="3067689"/>
              <a:ext cx="0" cy="1764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5" name="Line 424"/>
            <p:cNvSpPr>
              <a:spLocks noChangeShapeType="1"/>
            </p:cNvSpPr>
            <p:nvPr/>
          </p:nvSpPr>
          <p:spPr bwMode="auto">
            <a:xfrm>
              <a:off x="4520973" y="3549748"/>
              <a:ext cx="14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6" name="Line 420"/>
            <p:cNvSpPr>
              <a:spLocks noChangeShapeType="1"/>
            </p:cNvSpPr>
            <p:nvPr/>
          </p:nvSpPr>
          <p:spPr bwMode="auto">
            <a:xfrm flipV="1">
              <a:off x="4248947" y="4223341"/>
              <a:ext cx="2005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  <p:sp>
          <p:nvSpPr>
            <p:cNvPr id="107" name="Line 211"/>
            <p:cNvSpPr>
              <a:spLocks noChangeShapeType="1"/>
            </p:cNvSpPr>
            <p:nvPr/>
          </p:nvSpPr>
          <p:spPr bwMode="auto">
            <a:xfrm>
              <a:off x="4443986" y="3836728"/>
              <a:ext cx="0" cy="39510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/>
            </a:p>
          </p:txBody>
        </p:sp>
      </p:grpSp>
      <p:sp>
        <p:nvSpPr>
          <p:cNvPr id="108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Estancias Infantiles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816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9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3900" dirty="0">
              <a:solidFill>
                <a:srgbClr val="FF7175"/>
              </a:solidFill>
            </a:endParaRPr>
          </a:p>
        </p:txBody>
      </p:sp>
      <p:grpSp>
        <p:nvGrpSpPr>
          <p:cNvPr id="51" name="Grupo 50"/>
          <p:cNvGrpSpPr/>
          <p:nvPr/>
        </p:nvGrpSpPr>
        <p:grpSpPr>
          <a:xfrm>
            <a:off x="170819" y="985056"/>
            <a:ext cx="8322932" cy="5741997"/>
            <a:chOff x="283554" y="1741324"/>
            <a:chExt cx="8322932" cy="5741997"/>
          </a:xfrm>
        </p:grpSpPr>
        <p:sp>
          <p:nvSpPr>
            <p:cNvPr id="52" name="Rectangle 97"/>
            <p:cNvSpPr>
              <a:spLocks noChangeArrowheads="1"/>
            </p:cNvSpPr>
            <p:nvPr/>
          </p:nvSpPr>
          <p:spPr bwMode="auto">
            <a:xfrm>
              <a:off x="3719008" y="1741324"/>
              <a:ext cx="1705984" cy="43204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Defensora Municipal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3" name="Line 99"/>
            <p:cNvSpPr>
              <a:spLocks noChangeShapeType="1"/>
            </p:cNvSpPr>
            <p:nvPr/>
          </p:nvSpPr>
          <p:spPr bwMode="auto">
            <a:xfrm flipV="1">
              <a:off x="4571999" y="2185403"/>
              <a:ext cx="1" cy="6129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4" name="Rectangle 414"/>
            <p:cNvSpPr>
              <a:spLocks noChangeArrowheads="1"/>
            </p:cNvSpPr>
            <p:nvPr/>
          </p:nvSpPr>
          <p:spPr bwMode="auto">
            <a:xfrm>
              <a:off x="3817397" y="2798332"/>
              <a:ext cx="1509206" cy="41518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Responsable Área Defensoría</a:t>
              </a:r>
            </a:p>
            <a:p>
              <a:pPr algn="ctr"/>
              <a:r>
                <a:rPr lang="es-MX" sz="900" dirty="0">
                  <a:latin typeface="+mj-lt"/>
                </a:rPr>
                <a:t>Responsable Área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5" name="Rectangle 443"/>
            <p:cNvSpPr>
              <a:spLocks noChangeArrowheads="1"/>
            </p:cNvSpPr>
            <p:nvPr/>
          </p:nvSpPr>
          <p:spPr bwMode="auto">
            <a:xfrm>
              <a:off x="5034592" y="6559008"/>
              <a:ext cx="1602922" cy="5507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</a:t>
              </a:r>
              <a:r>
                <a:rPr lang="es-MX" sz="900" b="1" dirty="0" err="1">
                  <a:latin typeface="+mj-lt"/>
                </a:rPr>
                <a:t>Progr</a:t>
              </a:r>
              <a:r>
                <a:rPr lang="es-MX" sz="900" b="1" dirty="0">
                  <a:latin typeface="+mj-lt"/>
                </a:rPr>
                <a:t> Fort Familiar</a:t>
              </a:r>
            </a:p>
            <a:p>
              <a:pPr algn="ctr"/>
              <a:r>
                <a:rPr lang="es-MX" sz="900" dirty="0">
                  <a:latin typeface="+mj-lt"/>
                </a:rPr>
                <a:t>Encargado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56" name="Rectangle 449"/>
            <p:cNvSpPr>
              <a:spLocks noChangeArrowheads="1"/>
            </p:cNvSpPr>
            <p:nvPr/>
          </p:nvSpPr>
          <p:spPr bwMode="auto">
            <a:xfrm>
              <a:off x="2551572" y="4011104"/>
              <a:ext cx="1486427" cy="58552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Encargado Defensoría Norte </a:t>
              </a:r>
            </a:p>
            <a:p>
              <a:pPr algn="ctr"/>
              <a:r>
                <a:rPr lang="es-MX" sz="900" dirty="0">
                  <a:latin typeface="+mj-lt"/>
                </a:rPr>
                <a:t>Valle Verde</a:t>
              </a:r>
            </a:p>
            <a:p>
              <a:pPr algn="ctr"/>
              <a:r>
                <a:rPr lang="es-MX" sz="900" dirty="0"/>
                <a:t>Abogado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7" name="Rectangle 443"/>
            <p:cNvSpPr>
              <a:spLocks noChangeArrowheads="1"/>
            </p:cNvSpPr>
            <p:nvPr/>
          </p:nvSpPr>
          <p:spPr bwMode="auto">
            <a:xfrm>
              <a:off x="575345" y="5923381"/>
              <a:ext cx="1505140" cy="39091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lvl="0" algn="ctr"/>
              <a:r>
                <a:rPr lang="es-MX" sz="900" b="1" dirty="0">
                  <a:latin typeface="+mj-lt"/>
                </a:rPr>
                <a:t>Encargada </a:t>
              </a:r>
              <a:r>
                <a:rPr lang="es-MX" sz="900" b="1" dirty="0" err="1"/>
                <a:t>Progr</a:t>
              </a:r>
              <a:r>
                <a:rPr lang="es-MX" sz="900" b="1" dirty="0"/>
                <a:t> Fort </a:t>
              </a:r>
              <a:r>
                <a:rPr lang="es-MX" sz="900" b="1" dirty="0" err="1"/>
                <a:t>Fam</a:t>
              </a:r>
              <a:endParaRPr lang="es-MX" sz="900" b="1" dirty="0"/>
            </a:p>
            <a:p>
              <a:pPr algn="ctr"/>
              <a:r>
                <a:rPr lang="es-MX" sz="900" dirty="0"/>
                <a:t>Encargado </a:t>
              </a:r>
            </a:p>
            <a:p>
              <a:pPr lvl="0"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58" name="Rectangle 443"/>
            <p:cNvSpPr>
              <a:spLocks noChangeArrowheads="1"/>
            </p:cNvSpPr>
            <p:nvPr/>
          </p:nvSpPr>
          <p:spPr bwMode="auto">
            <a:xfrm>
              <a:off x="7339262" y="4792088"/>
              <a:ext cx="1267224" cy="39614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Psicología</a:t>
              </a:r>
            </a:p>
            <a:p>
              <a:pPr algn="ctr"/>
              <a:r>
                <a:rPr lang="es-MX" sz="900" dirty="0"/>
                <a:t>Encargado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9" name="Rectangle 328"/>
            <p:cNvSpPr>
              <a:spLocks noChangeArrowheads="1"/>
            </p:cNvSpPr>
            <p:nvPr/>
          </p:nvSpPr>
          <p:spPr bwMode="auto">
            <a:xfrm>
              <a:off x="5024371" y="5326533"/>
              <a:ext cx="1614674" cy="55535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 2  Trabajador(a) Social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0" name="Text Box 568"/>
            <p:cNvSpPr txBox="1">
              <a:spLocks noChangeArrowheads="1"/>
            </p:cNvSpPr>
            <p:nvPr/>
          </p:nvSpPr>
          <p:spPr bwMode="auto">
            <a:xfrm>
              <a:off x="283554" y="4015556"/>
              <a:ext cx="1807477" cy="58107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s-MX" sz="900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Encargado Defensoría Poniente </a:t>
              </a:r>
            </a:p>
            <a:p>
              <a:pPr algn="ctr"/>
              <a:r>
                <a:rPr lang="es-MX" sz="900" dirty="0">
                  <a:latin typeface="+mj-lt"/>
                </a:rPr>
                <a:t>CBF  No. 1</a:t>
              </a:r>
            </a:p>
            <a:p>
              <a:pPr algn="ctr"/>
              <a:r>
                <a:rPr lang="es-MX" sz="900" dirty="0">
                  <a:latin typeface="+mj-lt"/>
                </a:rPr>
                <a:t>Abogado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61" name="Rectangle 572"/>
            <p:cNvSpPr>
              <a:spLocks noChangeArrowheads="1"/>
            </p:cNvSpPr>
            <p:nvPr/>
          </p:nvSpPr>
          <p:spPr bwMode="auto">
            <a:xfrm>
              <a:off x="7339262" y="5401634"/>
              <a:ext cx="1267221" cy="42787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2  Trabajador(a) Social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62" name="Text Box 573"/>
            <p:cNvSpPr txBox="1">
              <a:spLocks noChangeArrowheads="1"/>
            </p:cNvSpPr>
            <p:nvPr/>
          </p:nvSpPr>
          <p:spPr bwMode="auto">
            <a:xfrm>
              <a:off x="4868920" y="4015556"/>
              <a:ext cx="1710584" cy="58342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s-MX" sz="900" b="1" dirty="0">
                  <a:latin typeface="+mj-lt"/>
                </a:rPr>
                <a:t>Encargado de Defensoría Centro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Casa Club PAPTI   Abogada  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      </a:t>
              </a:r>
              <a:endParaRPr lang="es-MX" sz="9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63" name="Rectangle 575"/>
            <p:cNvSpPr>
              <a:spLocks noChangeArrowheads="1"/>
            </p:cNvSpPr>
            <p:nvPr/>
          </p:nvSpPr>
          <p:spPr bwMode="auto">
            <a:xfrm>
              <a:off x="2988117" y="4673601"/>
              <a:ext cx="1583884" cy="38512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 2  P</a:t>
              </a:r>
              <a:r>
                <a:rPr lang="es-ES" sz="900" b="1" dirty="0">
                  <a:latin typeface="+mj-lt"/>
                </a:rPr>
                <a:t>sicólogos </a:t>
              </a:r>
            </a:p>
            <a:p>
              <a:pPr algn="ctr"/>
              <a:endParaRPr lang="es-ES" sz="900" dirty="0">
                <a:latin typeface="+mj-lt"/>
              </a:endParaRPr>
            </a:p>
          </p:txBody>
        </p:sp>
        <p:sp>
          <p:nvSpPr>
            <p:cNvPr id="64" name="Rectangle 566"/>
            <p:cNvSpPr>
              <a:spLocks noChangeArrowheads="1"/>
            </p:cNvSpPr>
            <p:nvPr/>
          </p:nvSpPr>
          <p:spPr bwMode="auto">
            <a:xfrm>
              <a:off x="589387" y="5264183"/>
              <a:ext cx="1491097" cy="52894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lIns="0" anchor="ctr"/>
            <a:lstStyle/>
            <a:p>
              <a:pPr algn="ctr"/>
              <a:r>
                <a:rPr lang="es-MX" sz="900" b="1" dirty="0"/>
                <a:t>2   Trabajador(a) Social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5" name="Text Box 57"/>
            <p:cNvSpPr txBox="1">
              <a:spLocks noChangeArrowheads="1"/>
            </p:cNvSpPr>
            <p:nvPr/>
          </p:nvSpPr>
          <p:spPr bwMode="auto">
            <a:xfrm>
              <a:off x="2991514" y="5949343"/>
              <a:ext cx="1597332" cy="40901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s-MX" sz="900" b="1" dirty="0">
                  <a:latin typeface="+mj-lt"/>
                </a:rPr>
                <a:t> Encargada </a:t>
              </a:r>
              <a:r>
                <a:rPr lang="es-MX" sz="900" b="1" dirty="0" err="1">
                  <a:latin typeface="+mj-lt"/>
                </a:rPr>
                <a:t>Progr</a:t>
              </a:r>
              <a:r>
                <a:rPr lang="es-MX" sz="900" b="1" dirty="0">
                  <a:latin typeface="+mj-lt"/>
                </a:rPr>
                <a:t> Fort Familiar</a:t>
              </a:r>
              <a:endParaRPr lang="es-MX" sz="900" dirty="0">
                <a:latin typeface="+mj-lt"/>
              </a:endParaRPr>
            </a:p>
            <a:p>
              <a:pPr algn="ctr" eaLnBrk="1" hangingPunct="1"/>
              <a:r>
                <a:rPr lang="es-MX" sz="900" dirty="0">
                  <a:latin typeface="+mj-lt"/>
                </a:rPr>
                <a:t> Encargado 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66" name="Rectangle 287"/>
            <p:cNvSpPr>
              <a:spLocks noChangeArrowheads="1"/>
            </p:cNvSpPr>
            <p:nvPr/>
          </p:nvSpPr>
          <p:spPr bwMode="auto">
            <a:xfrm>
              <a:off x="3009046" y="7046011"/>
              <a:ext cx="1585237" cy="43731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Chofer Defensoría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67" name="Rectangle 575"/>
            <p:cNvSpPr>
              <a:spLocks noChangeArrowheads="1"/>
            </p:cNvSpPr>
            <p:nvPr/>
          </p:nvSpPr>
          <p:spPr bwMode="auto">
            <a:xfrm>
              <a:off x="5024371" y="6043731"/>
              <a:ext cx="1609083" cy="39147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b="1" dirty="0"/>
                <a:t>Encargada </a:t>
              </a:r>
              <a:r>
                <a:rPr lang="es-MX" sz="900" b="1" dirty="0" err="1"/>
                <a:t>Progr</a:t>
              </a:r>
              <a:r>
                <a:rPr lang="es-MX" sz="900" b="1" dirty="0"/>
                <a:t> Fort Familiar</a:t>
              </a:r>
            </a:p>
            <a:p>
              <a:pPr algn="ctr"/>
              <a:r>
                <a:rPr lang="es-ES" sz="900" dirty="0">
                  <a:latin typeface="+mj-lt"/>
                </a:rPr>
                <a:t>Encargado</a:t>
              </a:r>
            </a:p>
            <a:p>
              <a:pPr algn="ctr"/>
              <a:r>
                <a:rPr lang="es-ES" sz="900" dirty="0">
                  <a:latin typeface="+mj-lt"/>
                </a:rPr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68" name="Line 394"/>
            <p:cNvSpPr>
              <a:spLocks noChangeShapeType="1"/>
            </p:cNvSpPr>
            <p:nvPr/>
          </p:nvSpPr>
          <p:spPr bwMode="auto">
            <a:xfrm>
              <a:off x="2874385" y="4598980"/>
              <a:ext cx="28028" cy="26471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0" name="Line 336"/>
            <p:cNvSpPr>
              <a:spLocks noChangeShapeType="1"/>
            </p:cNvSpPr>
            <p:nvPr/>
          </p:nvSpPr>
          <p:spPr bwMode="auto">
            <a:xfrm>
              <a:off x="2885968" y="5005637"/>
              <a:ext cx="110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2" name="Line 336"/>
            <p:cNvSpPr>
              <a:spLocks noChangeShapeType="1"/>
            </p:cNvSpPr>
            <p:nvPr/>
          </p:nvSpPr>
          <p:spPr bwMode="auto">
            <a:xfrm>
              <a:off x="2900002" y="6657667"/>
              <a:ext cx="1090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3" name="Line 394"/>
            <p:cNvSpPr>
              <a:spLocks noChangeShapeType="1"/>
            </p:cNvSpPr>
            <p:nvPr/>
          </p:nvSpPr>
          <p:spPr bwMode="auto">
            <a:xfrm flipH="1">
              <a:off x="421410" y="4589483"/>
              <a:ext cx="11226" cy="15680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5" name="Line 336"/>
            <p:cNvSpPr>
              <a:spLocks noChangeShapeType="1"/>
            </p:cNvSpPr>
            <p:nvPr/>
          </p:nvSpPr>
          <p:spPr bwMode="auto">
            <a:xfrm>
              <a:off x="426666" y="5550086"/>
              <a:ext cx="1627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6" name="Line 336"/>
            <p:cNvSpPr>
              <a:spLocks noChangeShapeType="1"/>
            </p:cNvSpPr>
            <p:nvPr/>
          </p:nvSpPr>
          <p:spPr bwMode="auto">
            <a:xfrm flipV="1">
              <a:off x="426667" y="4954918"/>
              <a:ext cx="162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9" name="Line 336"/>
            <p:cNvSpPr>
              <a:spLocks noChangeShapeType="1"/>
            </p:cNvSpPr>
            <p:nvPr/>
          </p:nvSpPr>
          <p:spPr bwMode="auto">
            <a:xfrm>
              <a:off x="4571999" y="3535786"/>
              <a:ext cx="3850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2" name="Line 336"/>
            <p:cNvSpPr>
              <a:spLocks noChangeShapeType="1"/>
            </p:cNvSpPr>
            <p:nvPr/>
          </p:nvSpPr>
          <p:spPr bwMode="auto">
            <a:xfrm>
              <a:off x="7183810" y="5648630"/>
              <a:ext cx="1554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3" name="Line 336"/>
            <p:cNvSpPr>
              <a:spLocks noChangeShapeType="1"/>
            </p:cNvSpPr>
            <p:nvPr/>
          </p:nvSpPr>
          <p:spPr bwMode="auto">
            <a:xfrm>
              <a:off x="7195036" y="5005487"/>
              <a:ext cx="14422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4" name="Line 394"/>
            <p:cNvSpPr>
              <a:spLocks noChangeShapeType="1"/>
            </p:cNvSpPr>
            <p:nvPr/>
          </p:nvSpPr>
          <p:spPr bwMode="auto">
            <a:xfrm flipH="1">
              <a:off x="7195036" y="4598980"/>
              <a:ext cx="0" cy="10496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5" name="Line 337"/>
            <p:cNvSpPr>
              <a:spLocks noChangeShapeType="1"/>
            </p:cNvSpPr>
            <p:nvPr/>
          </p:nvSpPr>
          <p:spPr bwMode="auto">
            <a:xfrm>
              <a:off x="1167063" y="3870796"/>
              <a:ext cx="6725653" cy="137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86" name="Text Box 57"/>
            <p:cNvSpPr txBox="1">
              <a:spLocks noChangeArrowheads="1"/>
            </p:cNvSpPr>
            <p:nvPr/>
          </p:nvSpPr>
          <p:spPr bwMode="auto">
            <a:xfrm>
              <a:off x="3006372" y="6453442"/>
              <a:ext cx="1589848" cy="43893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endParaRPr lang="es-MX" sz="900" b="1" dirty="0">
                <a:latin typeface="+mj-lt"/>
              </a:endParaRPr>
            </a:p>
            <a:p>
              <a:pPr algn="ctr" eaLnBrk="1" hangingPunct="1"/>
              <a:endParaRPr lang="es-MX" sz="900" b="1" dirty="0">
                <a:latin typeface="+mj-lt"/>
              </a:endParaRPr>
            </a:p>
            <a:p>
              <a:pPr algn="ctr" eaLnBrk="1" hangingPunct="1"/>
              <a:r>
                <a:rPr lang="es-MX" sz="900" b="1" dirty="0">
                  <a:latin typeface="+mj-lt"/>
                </a:rPr>
                <a:t>2   Auxiliares </a:t>
              </a:r>
              <a:r>
                <a:rPr lang="es-MX" sz="900" b="1" dirty="0" err="1">
                  <a:latin typeface="+mj-lt"/>
                </a:rPr>
                <a:t>Progr</a:t>
              </a:r>
              <a:r>
                <a:rPr lang="es-MX" sz="900" b="1" dirty="0">
                  <a:latin typeface="+mj-lt"/>
                </a:rPr>
                <a:t> Fort Familiar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Auxiliar 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  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87" name="Line 336"/>
            <p:cNvSpPr>
              <a:spLocks noChangeShapeType="1"/>
            </p:cNvSpPr>
            <p:nvPr/>
          </p:nvSpPr>
          <p:spPr bwMode="auto">
            <a:xfrm>
              <a:off x="2885968" y="6152448"/>
              <a:ext cx="110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</p:grpSp>
      <p:sp>
        <p:nvSpPr>
          <p:cNvPr id="89" name="Rectangle 309"/>
          <p:cNvSpPr>
            <a:spLocks noChangeArrowheads="1"/>
          </p:cNvSpPr>
          <p:nvPr/>
        </p:nvSpPr>
        <p:spPr bwMode="auto">
          <a:xfrm>
            <a:off x="2283945" y="1505419"/>
            <a:ext cx="1689175" cy="43032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Auxiliar </a:t>
            </a:r>
            <a:r>
              <a:rPr lang="es-MX" sz="900" b="1" dirty="0" err="1">
                <a:latin typeface="+mj-lt"/>
              </a:rPr>
              <a:t>Admvo</a:t>
            </a:r>
            <a:r>
              <a:rPr lang="es-MX" sz="900" b="1" dirty="0">
                <a:latin typeface="+mj-lt"/>
              </a:rPr>
              <a:t>. Defensoría</a:t>
            </a:r>
          </a:p>
          <a:p>
            <a:pPr algn="ctr"/>
            <a:r>
              <a:rPr lang="es-MX" sz="900" dirty="0">
                <a:latin typeface="+mj-lt"/>
              </a:rPr>
              <a:t>Auxiliar</a:t>
            </a:r>
          </a:p>
          <a:p>
            <a:pPr algn="ctr"/>
            <a:r>
              <a:rPr lang="es-MX" sz="900" dirty="0">
                <a:latin typeface="+mj-lt"/>
              </a:rPr>
              <a:t>   </a:t>
            </a:r>
          </a:p>
        </p:txBody>
      </p:sp>
      <p:sp>
        <p:nvSpPr>
          <p:cNvPr id="92" name="Line 336"/>
          <p:cNvSpPr>
            <a:spLocks noChangeShapeType="1"/>
          </p:cNvSpPr>
          <p:nvPr/>
        </p:nvSpPr>
        <p:spPr bwMode="auto">
          <a:xfrm>
            <a:off x="3969201" y="1723312"/>
            <a:ext cx="49006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93" name="Rectangle 575"/>
          <p:cNvSpPr>
            <a:spLocks noChangeArrowheads="1"/>
          </p:cNvSpPr>
          <p:nvPr/>
        </p:nvSpPr>
        <p:spPr bwMode="auto">
          <a:xfrm>
            <a:off x="4911637" y="3941633"/>
            <a:ext cx="1614673" cy="52626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P</a:t>
            </a:r>
            <a:r>
              <a:rPr lang="es-ES" sz="900" b="1" dirty="0">
                <a:latin typeface="+mj-lt"/>
              </a:rPr>
              <a:t>sicólogo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/>
            <a:r>
              <a:rPr lang="es-ES" sz="900" dirty="0">
                <a:latin typeface="+mj-lt"/>
              </a:rPr>
              <a:t> </a:t>
            </a:r>
            <a:endParaRPr lang="es-MX" sz="900" dirty="0">
              <a:latin typeface="+mj-lt"/>
            </a:endParaRPr>
          </a:p>
        </p:txBody>
      </p:sp>
      <p:sp>
        <p:nvSpPr>
          <p:cNvPr id="94" name="Line 336"/>
          <p:cNvSpPr>
            <a:spLocks noChangeShapeType="1"/>
          </p:cNvSpPr>
          <p:nvPr/>
        </p:nvSpPr>
        <p:spPr bwMode="auto">
          <a:xfrm>
            <a:off x="4831388" y="4164984"/>
            <a:ext cx="81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47" name="Line 99"/>
          <p:cNvSpPr>
            <a:spLocks noChangeShapeType="1"/>
          </p:cNvSpPr>
          <p:nvPr/>
        </p:nvSpPr>
        <p:spPr bwMode="auto">
          <a:xfrm flipV="1">
            <a:off x="4459266" y="2457246"/>
            <a:ext cx="0" cy="6717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49" name="Line 99"/>
          <p:cNvSpPr>
            <a:spLocks noChangeShapeType="1"/>
          </p:cNvSpPr>
          <p:nvPr/>
        </p:nvSpPr>
        <p:spPr bwMode="auto">
          <a:xfrm flipH="1" flipV="1">
            <a:off x="3205365" y="3119373"/>
            <a:ext cx="0" cy="1399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97" name="Text Box 57"/>
          <p:cNvSpPr txBox="1">
            <a:spLocks noChangeArrowheads="1"/>
          </p:cNvSpPr>
          <p:nvPr/>
        </p:nvSpPr>
        <p:spPr bwMode="auto">
          <a:xfrm>
            <a:off x="2888285" y="4494732"/>
            <a:ext cx="1587825" cy="52832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s-MX" sz="900" b="1" dirty="0">
                <a:latin typeface="+mj-lt"/>
              </a:rPr>
              <a:t>2  Trabajador(a) Social</a:t>
            </a:r>
          </a:p>
          <a:p>
            <a:pPr algn="ctr" eaLnBrk="1" hangingPunct="1"/>
            <a:r>
              <a:rPr lang="es-MX" sz="900" b="1" dirty="0">
                <a:latin typeface="+mj-lt"/>
              </a:rPr>
              <a:t>Supervisora de T.S.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 </a:t>
            </a:r>
          </a:p>
        </p:txBody>
      </p:sp>
      <p:sp>
        <p:nvSpPr>
          <p:cNvPr id="98" name="Line 336"/>
          <p:cNvSpPr>
            <a:spLocks noChangeShapeType="1"/>
          </p:cNvSpPr>
          <p:nvPr/>
        </p:nvSpPr>
        <p:spPr bwMode="auto">
          <a:xfrm>
            <a:off x="2790646" y="6480129"/>
            <a:ext cx="10299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99" name="Text Box 568"/>
          <p:cNvSpPr txBox="1">
            <a:spLocks noChangeArrowheads="1"/>
          </p:cNvSpPr>
          <p:nvPr/>
        </p:nvSpPr>
        <p:spPr bwMode="auto">
          <a:xfrm>
            <a:off x="4832344" y="2567351"/>
            <a:ext cx="1693966" cy="41893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s-MX" sz="900" b="1" dirty="0">
                <a:latin typeface="+mj-lt"/>
              </a:rPr>
              <a:t> </a:t>
            </a:r>
          </a:p>
          <a:p>
            <a:pPr algn="ctr" eaLnBrk="1" hangingPunct="1"/>
            <a:r>
              <a:rPr lang="es-MX" sz="900" b="1" dirty="0">
                <a:latin typeface="+mj-lt"/>
              </a:rPr>
              <a:t>Encargada de recepción de reportes</a:t>
            </a:r>
          </a:p>
          <a:p>
            <a:pPr algn="ctr" eaLnBrk="1" hangingPunct="1"/>
            <a:r>
              <a:rPr lang="es-MX" sz="900" dirty="0">
                <a:latin typeface="+mj-lt"/>
              </a:rPr>
              <a:t>Encargado</a:t>
            </a:r>
          </a:p>
          <a:p>
            <a:pPr algn="ctr" eaLnBrk="1" hangingPunct="1"/>
            <a:r>
              <a:rPr lang="es-MX" sz="900" dirty="0">
                <a:latin typeface="+mj-lt"/>
              </a:rPr>
              <a:t>  </a:t>
            </a:r>
            <a:endParaRPr lang="es-ES" sz="900" dirty="0">
              <a:latin typeface="+mj-lt"/>
            </a:endParaRPr>
          </a:p>
        </p:txBody>
      </p:sp>
      <p:sp>
        <p:nvSpPr>
          <p:cNvPr id="100" name="Rectangle 443"/>
          <p:cNvSpPr>
            <a:spLocks noChangeArrowheads="1"/>
          </p:cNvSpPr>
          <p:nvPr/>
        </p:nvSpPr>
        <p:spPr bwMode="auto">
          <a:xfrm>
            <a:off x="459804" y="4001296"/>
            <a:ext cx="1507946" cy="38971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/>
              <a:t>P</a:t>
            </a:r>
            <a:r>
              <a:rPr lang="es-ES" sz="900" b="1" dirty="0"/>
              <a:t>sicólogo</a:t>
            </a:r>
          </a:p>
        </p:txBody>
      </p:sp>
      <p:sp>
        <p:nvSpPr>
          <p:cNvPr id="101" name="Line 336"/>
          <p:cNvSpPr>
            <a:spLocks noChangeShapeType="1"/>
          </p:cNvSpPr>
          <p:nvPr/>
        </p:nvSpPr>
        <p:spPr bwMode="auto">
          <a:xfrm>
            <a:off x="320605" y="5401304"/>
            <a:ext cx="15403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2" name="Text Box 568"/>
          <p:cNvSpPr txBox="1">
            <a:spLocks noChangeArrowheads="1"/>
          </p:cNvSpPr>
          <p:nvPr/>
        </p:nvSpPr>
        <p:spPr bwMode="auto">
          <a:xfrm>
            <a:off x="7000933" y="3259288"/>
            <a:ext cx="1540946" cy="58342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s-MX" sz="900" b="1" dirty="0">
              <a:latin typeface="+mj-lt"/>
            </a:endParaRPr>
          </a:p>
          <a:p>
            <a:pPr algn="ctr" eaLnBrk="1" hangingPunct="1"/>
            <a:r>
              <a:rPr lang="es-MX" sz="900" b="1" dirty="0">
                <a:latin typeface="+mj-lt"/>
              </a:rPr>
              <a:t> </a:t>
            </a:r>
            <a:r>
              <a:rPr lang="es-MX" sz="900" dirty="0">
                <a:latin typeface="+mj-lt"/>
              </a:rPr>
              <a:t>Encargado de Defensoría Sur</a:t>
            </a:r>
          </a:p>
          <a:p>
            <a:pPr algn="ctr" eaLnBrk="1" hangingPunct="1"/>
            <a:r>
              <a:rPr lang="es-MX" sz="900" dirty="0">
                <a:latin typeface="+mj-lt"/>
              </a:rPr>
              <a:t>CBF Canoas</a:t>
            </a:r>
          </a:p>
          <a:p>
            <a:pPr algn="ctr"/>
            <a:r>
              <a:rPr lang="es-MX" sz="900" dirty="0">
                <a:latin typeface="+mn-lt"/>
              </a:rPr>
              <a:t>Encargado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  <a:p>
            <a:pPr algn="ctr" eaLnBrk="1" hangingPunct="1"/>
            <a:endParaRPr lang="es-MX" sz="900" dirty="0">
              <a:latin typeface="+mj-lt"/>
            </a:endParaRPr>
          </a:p>
        </p:txBody>
      </p:sp>
      <p:sp>
        <p:nvSpPr>
          <p:cNvPr id="103" name="Line 394"/>
          <p:cNvSpPr>
            <a:spLocks noChangeShapeType="1"/>
          </p:cNvSpPr>
          <p:nvPr/>
        </p:nvSpPr>
        <p:spPr bwMode="auto">
          <a:xfrm>
            <a:off x="4824321" y="3833215"/>
            <a:ext cx="7431" cy="230289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4" name="Line 336"/>
          <p:cNvSpPr>
            <a:spLocks noChangeShapeType="1"/>
          </p:cNvSpPr>
          <p:nvPr/>
        </p:nvSpPr>
        <p:spPr bwMode="auto">
          <a:xfrm>
            <a:off x="4827372" y="4822721"/>
            <a:ext cx="81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5" name="Line 336"/>
          <p:cNvSpPr>
            <a:spLocks noChangeShapeType="1"/>
          </p:cNvSpPr>
          <p:nvPr/>
        </p:nvSpPr>
        <p:spPr bwMode="auto">
          <a:xfrm>
            <a:off x="4827372" y="5472426"/>
            <a:ext cx="81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6" name="Line 336"/>
          <p:cNvSpPr>
            <a:spLocks noChangeShapeType="1"/>
          </p:cNvSpPr>
          <p:nvPr/>
        </p:nvSpPr>
        <p:spPr bwMode="auto">
          <a:xfrm>
            <a:off x="4844704" y="6130158"/>
            <a:ext cx="81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8" name="Line 99"/>
          <p:cNvSpPr>
            <a:spLocks noChangeShapeType="1"/>
          </p:cNvSpPr>
          <p:nvPr/>
        </p:nvSpPr>
        <p:spPr bwMode="auto">
          <a:xfrm flipH="1" flipV="1">
            <a:off x="1057018" y="3116914"/>
            <a:ext cx="0" cy="1399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09" name="Line 99"/>
          <p:cNvSpPr>
            <a:spLocks noChangeShapeType="1"/>
          </p:cNvSpPr>
          <p:nvPr/>
        </p:nvSpPr>
        <p:spPr bwMode="auto">
          <a:xfrm flipH="1" flipV="1">
            <a:off x="5643763" y="3116917"/>
            <a:ext cx="0" cy="1399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10" name="Line 99"/>
          <p:cNvSpPr>
            <a:spLocks noChangeShapeType="1"/>
          </p:cNvSpPr>
          <p:nvPr/>
        </p:nvSpPr>
        <p:spPr bwMode="auto">
          <a:xfrm flipH="1" flipV="1">
            <a:off x="7779981" y="3129403"/>
            <a:ext cx="0" cy="1399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111" name="Line 336"/>
          <p:cNvSpPr>
            <a:spLocks noChangeShapeType="1"/>
          </p:cNvSpPr>
          <p:nvPr/>
        </p:nvSpPr>
        <p:spPr bwMode="auto">
          <a:xfrm>
            <a:off x="2765178" y="4793818"/>
            <a:ext cx="11020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379299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14276</TotalTime>
  <Words>537</Words>
  <Application>Microsoft Office PowerPoint</Application>
  <PresentationFormat>Presentación en pantalla (4:3)</PresentationFormat>
  <Paragraphs>341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MS Gothic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Maria del Refugio Martinez Cervantes</cp:lastModifiedBy>
  <cp:revision>663</cp:revision>
  <cp:lastPrinted>2017-12-07T17:39:18Z</cp:lastPrinted>
  <dcterms:created xsi:type="dcterms:W3CDTF">2015-12-30T00:24:58Z</dcterms:created>
  <dcterms:modified xsi:type="dcterms:W3CDTF">2018-02-02T23:23:48Z</dcterms:modified>
</cp:coreProperties>
</file>